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sldIdLst>
    <p:sldId id="256" r:id="rId5"/>
    <p:sldId id="304" r:id="rId6"/>
    <p:sldId id="320" r:id="rId7"/>
    <p:sldId id="317" r:id="rId8"/>
    <p:sldId id="257" r:id="rId9"/>
    <p:sldId id="279" r:id="rId10"/>
    <p:sldId id="265" r:id="rId11"/>
    <p:sldId id="301" r:id="rId12"/>
    <p:sldId id="302" r:id="rId13"/>
    <p:sldId id="280" r:id="rId14"/>
    <p:sldId id="281" r:id="rId15"/>
    <p:sldId id="298" r:id="rId16"/>
    <p:sldId id="266" r:id="rId17"/>
    <p:sldId id="299" r:id="rId18"/>
    <p:sldId id="267" r:id="rId19"/>
    <p:sldId id="300" r:id="rId20"/>
    <p:sldId id="284" r:id="rId21"/>
    <p:sldId id="321" r:id="rId22"/>
    <p:sldId id="285" r:id="rId23"/>
    <p:sldId id="294" r:id="rId24"/>
    <p:sldId id="296" r:id="rId25"/>
    <p:sldId id="277" r:id="rId26"/>
    <p:sldId id="272" r:id="rId27"/>
    <p:sldId id="319" r:id="rId28"/>
    <p:sldId id="309" r:id="rId29"/>
    <p:sldId id="307" r:id="rId30"/>
    <p:sldId id="259" r:id="rId31"/>
    <p:sldId id="303" r:id="rId32"/>
    <p:sldId id="26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66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9" d="100"/>
          <a:sy n="89" d="100"/>
        </p:scale>
        <p:origin x="1380" y="5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4:31:27.995"/>
    </inkml:context>
    <inkml:brush xml:id="br0">
      <inkml:brushProperty name="width" value="0.1" units="cm"/>
      <inkml:brushProperty name="height" value="0.1" units="cm"/>
    </inkml:brush>
  </inkml:definitions>
  <inkml:trace contextRef="#ctx0" brushRef="#br0">3828 1234 24575,'-54'-21'0,"-187"-52"0,109 46 0,60 14 0,-131-15 0,-2-1 0,160 21 0,-1 3 0,1 1 0,-1 2 0,-72 7 0,87 0 0,1 1 0,-1 1 0,1 2 0,-55 24 0,53-17 0,2 2 0,0 1 0,-31 25 0,-15 11 0,-76 55 0,-247 234 0,344-293 0,-97 83 0,-107 105 0,193-172 0,3 3 0,4 2 0,-81 129 0,-38 114 0,140-244 0,2 3 0,5 0 0,-43 151 0,65-176 0,2 0 0,3 0 0,1 0 0,7 84 0,-1-18 0,-4-51 0,3 0 0,2 0 0,21 102 0,12-35 0,5-3 0,6-1 0,119 224 0,-150-320 0,183 356 0,-150-292 0,-31-63 0,-2 0 0,14 39 0,34 101 0,-49-131 0,-2 1 0,-2 1 0,-2 0 0,-2 1 0,-1 0 0,0 61 0,-6 41 0,-4 150 0,1-277 0,-1 1 0,-1-1 0,0 1 0,-1-1 0,-12 27 0,-49 89 0,3-8 0,28-54 0,-64 100 0,63-113 0,-139 209 0,-1 2 0,121-169 0,4 2 0,-62 182 0,42-46 0,3-7 0,1-20 0,-35 98 0,91-275 0,1 2 0,-8 66 0,17-99 0,-3 18 0,1 0 0,2 0 0,0 0 0,1 0 0,1 0 0,1 1 0,2-2 0,0 1 0,1 0 0,9 24 0,134 300 0,3-44 0,-118-243 0,0-4 0,-21-38 0,-1 0 0,-1 1 0,12 31 0,25 101 0,36 52 0,-28-75 0,35 63 0,-74-166 0,1-1 0,2 0 0,0-1 0,39 35 0,-31-32 0,37 34 0,2-3 0,3-3 0,93 56 0,239 110 0,-301-174 0,126 41 0,111 16 0,-265-82 0,262 52 0,-249-64 0,0-4 0,119-7 0,-55-1 0,-99 3 0,4 1 0,66-8 0,-102 4 0,0 0 0,0-1 0,0-1 0,-1 0 0,0-1 0,0-2 0,26-13 0,-6-2 0,-1-2 0,-2-1 0,0-1 0,46-49 0,74-104 0,-69 78 0,40-52 0,-70 84 0,72-71 0,-52 60 0,173-161 0,-235 230 0,274-213 0,-178 144 0,-23 21 0,138-74 0,-39 26 0,73-36 0,188-83 0,-347 179 0,3 4 0,145-42 0,-188 69 0,0 0 0,62-10 0,-7 4 0,-76 14 0,0 1 0,75-5 0,304 15 0,-398-1 0,0 2 0,0 0 0,0 1 0,0 1 0,-1 1 0,29 13 0,46 13 0,-23-13 0,-38-9 0,1-2 0,0 0 0,0-3 0,40 3 0,-47-8 0,363-3 0,-331-2 0,0-3 0,0-2 0,-1-3 0,80-28 0,209-108 0,-25-28 0,-224 121 0,93-74 0,-40 25 0,5-9 0,-25 15 0,-96 74 0,49-49 0,9-5 0,-49 43 0,55-60 0,-2 3 0,-46 44 0,62-77 0,4-6 0,-60 69 0,53-75 0,-27 30 0,-54 74 0,-2 0 0,-2-2 0,-1 0 0,-1-2 0,-3 0 0,-1-2 0,15-46 0,-16 28 0,-6 23 0,-1-1 0,-2-1 0,7-70 0,-3-67 0,1-81 0,-19 100 0,3 133 0,0 0 0,-2 0 0,0 0 0,-2 1 0,-9-22 0,-27-53 0,-106-169 0,73 124 0,47 95 0,3-1 0,1-2 0,3 0 0,-23-77 0,6-80 0,15 66 0,14 64 0,2-1 0,4-1 0,7-100 0,0 34 0,-1 0 0,-5-153 0,0 274 0,-1 1 0,-1-1 0,-9-25 0,-5-20 0,2 10 0,-3 0 0,-2 2 0,-55-101 0,49 104 0,-129-268 0,130 255 0,-150-396 0,125 271 0,44 156 0,1 0 0,-2-50 0,6 46 0,-14-68 0,2 34 0,-10-136 0,18 131 0,-4-28 0,-10-186 0,20 267 0,-2-1 0,-1 0 0,-1 1 0,-10-31 0,-9-50 0,20 80 0,-3 0 0,0 0 0,-1 1 0,-22-46 0,-60-88 0,65 124 0,-2 2 0,-1 1 0,-2 1 0,-1 1 0,-62-44 0,5 1 0,54 46 0,-1 2 0,-70-38 0,33 22 0,-276-164 0,5 28 0,184 100 0,123 61 0,0 3 0,-2 0 0,-39-7 0,-44-14 0,-44-14 0,82 26 0,48 11 0,0 2 0,0 2 0,-1 1 0,-48-2 0,-43-4 0,-3 0 0,105 11 0,0 1 0,0 2 0,-1 0 0,-36 9 0,53-8 0,-1 0 0,1 1 0,1 0 0,-1 1 0,0-1 0,1 2 0,0-1 0,0 1 0,1 0 0,0 1 0,0-1 0,0 2 0,1-1 0,-11 16 0,-45 84 0,44-73 0,-1 0 0,-2-2 0,-25 31 0,11-24 0,-2-1 0,-2-2 0,-2-1 0,-84 54 0,105-76 0,-230 138 0,216-135 0,0-2 0,-1-1 0,-1-1 0,0-3 0,0 0 0,-1-3 0,-38 3 0,-270-4 0,194-8 0,128 3 0,-35 2 0,0-3 0,1-3 0,0-1 0,-87-22 0,53 5 0,-53-18 0,-19-7 0,-13-6 0,159 46 0,0 1 0,0 1 0,0 0 0,-1 1 0,0 1 0,0 0 0,-28 1 0,-492 4 0,498 0 0,0 2 0,-77 19 0,4 0 0,93-19 0,0 2 0,0 0 0,0 1 0,1 0 0,0 2 0,1 1 0,0 0 0,0 1 0,1 1 0,1 0 0,-29 29 0,37-33 0,0 1 0,1 0 0,1 0 0,-1 0 0,1 1 0,1 0 0,0 0 0,0 0 0,1 1 0,1-1 0,-1 1 0,2 0 0,-3 15 0,0 16 0,2-1 0,3 49 0,0-64-1365,0-4-5461</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06CCE02-3800-45FC-9786-4C5105B534CE}" type="datetimeFigureOut">
              <a:rPr lang="en-US" smtClean="0"/>
              <a:t>6/6/2024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95344949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CCE02-3800-45FC-9786-4C5105B534CE}" type="datetimeFigureOut">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2467781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2324423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3504384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1387191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798953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3398805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6CCE02-3800-45FC-9786-4C5105B534CE}"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47202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6CCE02-3800-45FC-9786-4C5105B534CE}"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337092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6CCE02-3800-45FC-9786-4C5105B534CE}"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15533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1992751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6CCE02-3800-45FC-9786-4C5105B534CE}" type="datetimeFigureOut">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307133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6CCE02-3800-45FC-9786-4C5105B534CE}" type="datetimeFigureOut">
              <a:rPr lang="en-US" smtClean="0"/>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2276750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6CCE02-3800-45FC-9786-4C5105B534CE}" type="datetimeFigureOut">
              <a:rPr lang="en-US" smtClean="0"/>
              <a:t>6/6/2024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383420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06CCE02-3800-45FC-9786-4C5105B534CE}" type="datetimeFigureOut">
              <a:rPr lang="en-US" smtClean="0"/>
              <a:t>6/6/2024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21668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CCE02-3800-45FC-9786-4C5105B534CE}" type="datetimeFigureOut">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1409693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CCE02-3800-45FC-9786-4C5105B534CE}" type="datetimeFigureOut">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750059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06CCE02-3800-45FC-9786-4C5105B534CE}" type="datetimeFigureOut">
              <a:rPr lang="en-US" smtClean="0"/>
              <a:t>6/6/2024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1F3E35-7687-42FC-9CA9-4C62B489983C}" type="slidenum">
              <a:rPr lang="en-US" smtClean="0"/>
              <a:t>‹#›</a:t>
            </a:fld>
            <a:endParaRPr lang="en-US"/>
          </a:p>
        </p:txBody>
      </p:sp>
    </p:spTree>
    <p:extLst>
      <p:ext uri="{BB962C8B-B14F-4D97-AF65-F5344CB8AC3E}">
        <p14:creationId xmlns:p14="http://schemas.microsoft.com/office/powerpoint/2010/main" val="128197571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ustomXml" Target="../ink/ink1.xml"/><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0.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3.gi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8.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s://github.com/CIROH-UA/ngen-datastream/blob/main/USAGE.md"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CIROH-UA/ngen-datastream/blob/main/docs/CIROH_devcon_2024/workshop.m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LynkerIntel/hfsubset" TargetMode="External"/><Relationship Id="rId13" Type="http://schemas.openxmlformats.org/officeDocument/2006/relationships/hyperlink" Target="https://github.com/NOAA-OWP/ngen/wiki" TargetMode="External"/><Relationship Id="rId18" Type="http://schemas.openxmlformats.org/officeDocument/2006/relationships/image" Target="../media/image7.png"/><Relationship Id="rId3" Type="http://schemas.openxmlformats.org/officeDocument/2006/relationships/hyperlink" Target="https://github.com/CIROH-UA/ngen-datastream/tree/main/forcingprocessor" TargetMode="External"/><Relationship Id="rId7" Type="http://schemas.openxmlformats.org/officeDocument/2006/relationships/hyperlink" Target="https://github.com/CIROH-UA/ngen-datastream/blob/main/python/src/datastream/ngen_configs_gen.py" TargetMode="External"/><Relationship Id="rId12" Type="http://schemas.openxmlformats.org/officeDocument/2006/relationships/hyperlink" Target="https://docs.ciroh.org/" TargetMode="External"/><Relationship Id="rId17" Type="http://schemas.openxmlformats.org/officeDocument/2006/relationships/image" Target="../media/image6.png"/><Relationship Id="rId2" Type="http://schemas.openxmlformats.org/officeDocument/2006/relationships/hyperlink" Target="https://github.com/CIROH-UA/ngen-datastream/tree/main" TargetMode="Externa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github.com/CIROH-UA/ngen-datastream/blob/main/python/src/datastream/run_validator.py" TargetMode="External"/><Relationship Id="rId11" Type="http://schemas.openxmlformats.org/officeDocument/2006/relationships/hyperlink" Target="https://github.com/CIROH-UA/ngen-datastream/tree/main/terraform" TargetMode="External"/><Relationship Id="rId5" Type="http://schemas.openxmlformats.org/officeDocument/2006/relationships/hyperlink" Target="https://github.com/NOAA-OWP/ngen-cal" TargetMode="External"/><Relationship Id="rId15" Type="http://schemas.openxmlformats.org/officeDocument/2006/relationships/image" Target="../media/image4.png"/><Relationship Id="rId10" Type="http://schemas.openxmlformats.org/officeDocument/2006/relationships/hyperlink" Target="https://github.com/CIROH-UA/NGIAB-CloudInfra" TargetMode="External"/><Relationship Id="rId19" Type="http://schemas.openxmlformats.org/officeDocument/2006/relationships/image" Target="../media/image8.png"/><Relationship Id="rId4" Type="http://schemas.openxmlformats.org/officeDocument/2006/relationships/hyperlink" Target="https://github.com/CIROH-UA/ngen-datastream/blob/main/python/README.md" TargetMode="External"/><Relationship Id="rId9" Type="http://schemas.openxmlformats.org/officeDocument/2006/relationships/hyperlink" Target="https://github.com/makew0rld/merkdir" TargetMode="External"/><Relationship Id="rId14" Type="http://schemas.openxmlformats.org/officeDocument/2006/relationships/hyperlink" Target="https://ciroh.ua.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A895-A612-62A2-F2AA-4C7B8AC68443}"/>
              </a:ext>
            </a:extLst>
          </p:cNvPr>
          <p:cNvSpPr>
            <a:spLocks noGrp="1"/>
          </p:cNvSpPr>
          <p:nvPr>
            <p:ph type="ctrTitle"/>
          </p:nvPr>
        </p:nvSpPr>
        <p:spPr>
          <a:xfrm>
            <a:off x="3127340" y="1745609"/>
            <a:ext cx="8927200" cy="1809165"/>
          </a:xfrm>
        </p:spPr>
        <p:txBody>
          <a:bodyPr>
            <a:normAutofit fontScale="90000"/>
          </a:bodyPr>
          <a:lstStyle/>
          <a:p>
            <a:r>
              <a:rPr lang="en-US" dirty="0">
                <a:solidFill>
                  <a:schemeClr val="tx2">
                    <a:lumMod val="75000"/>
                  </a:schemeClr>
                </a:solidFill>
              </a:rPr>
              <a:t>NextGen Simulation Development Tools: ngen-datastream</a:t>
            </a:r>
          </a:p>
        </p:txBody>
      </p:sp>
      <p:sp>
        <p:nvSpPr>
          <p:cNvPr id="3" name="Subtitle 2">
            <a:extLst>
              <a:ext uri="{FF2B5EF4-FFF2-40B4-BE49-F238E27FC236}">
                <a16:creationId xmlns:a16="http://schemas.microsoft.com/office/drawing/2014/main" id="{A2AC9045-2EE0-3F00-4EB5-E807525893B6}"/>
              </a:ext>
            </a:extLst>
          </p:cNvPr>
          <p:cNvSpPr>
            <a:spLocks noGrp="1"/>
          </p:cNvSpPr>
          <p:nvPr>
            <p:ph type="subTitle" idx="1"/>
          </p:nvPr>
        </p:nvSpPr>
        <p:spPr>
          <a:xfrm>
            <a:off x="2837283" y="4273287"/>
            <a:ext cx="9217257" cy="1405467"/>
          </a:xfrm>
        </p:spPr>
        <p:txBody>
          <a:bodyPr>
            <a:noAutofit/>
          </a:bodyPr>
          <a:lstStyle/>
          <a:p>
            <a:r>
              <a:rPr lang="en-US" sz="2000" u="sng" dirty="0" err="1">
                <a:solidFill>
                  <a:schemeClr val="tx2">
                    <a:lumMod val="75000"/>
                  </a:schemeClr>
                </a:solidFill>
              </a:rPr>
              <a:t>Lynker</a:t>
            </a:r>
            <a:r>
              <a:rPr lang="en-US" sz="2000" dirty="0">
                <a:solidFill>
                  <a:schemeClr val="tx2">
                    <a:lumMod val="75000"/>
                  </a:schemeClr>
                </a:solidFill>
              </a:rPr>
              <a:t>: Jordan laser, Zach wills, Mike Johnson, Justin Singh-</a:t>
            </a:r>
            <a:r>
              <a:rPr lang="en-US" sz="2000" dirty="0" err="1">
                <a:solidFill>
                  <a:schemeClr val="tx2">
                    <a:lumMod val="75000"/>
                  </a:schemeClr>
                </a:solidFill>
              </a:rPr>
              <a:t>Mohudpur</a:t>
            </a:r>
            <a:r>
              <a:rPr lang="en-US" sz="2000" dirty="0">
                <a:solidFill>
                  <a:schemeClr val="tx2">
                    <a:lumMod val="75000"/>
                  </a:schemeClr>
                </a:solidFill>
              </a:rPr>
              <a:t>, Nels frazier, Austin Raney</a:t>
            </a:r>
          </a:p>
          <a:p>
            <a:r>
              <a:rPr lang="en-US" sz="2000" u="sng" dirty="0">
                <a:solidFill>
                  <a:schemeClr val="tx2">
                    <a:lumMod val="75000"/>
                  </a:schemeClr>
                </a:solidFill>
              </a:rPr>
              <a:t>Alabama Water Institute</a:t>
            </a:r>
            <a:r>
              <a:rPr lang="en-US" sz="2000" dirty="0">
                <a:solidFill>
                  <a:schemeClr val="tx2">
                    <a:lumMod val="75000"/>
                  </a:schemeClr>
                </a:solidFill>
              </a:rPr>
              <a:t>: Arpita patel, James Halgren, Josh Cunningham, Shahabul alam, trupesh patel, hari teja jajula, Benjamin Lee</a:t>
            </a:r>
          </a:p>
          <a:p>
            <a:r>
              <a:rPr lang="en-US" sz="2000" dirty="0">
                <a:solidFill>
                  <a:schemeClr val="tx2">
                    <a:lumMod val="75000"/>
                  </a:schemeClr>
                </a:solidFill>
              </a:rPr>
              <a:t>SPRING 2024</a:t>
            </a:r>
          </a:p>
        </p:txBody>
      </p:sp>
      <p:grpSp>
        <p:nvGrpSpPr>
          <p:cNvPr id="4" name="Group 3">
            <a:extLst>
              <a:ext uri="{FF2B5EF4-FFF2-40B4-BE49-F238E27FC236}">
                <a16:creationId xmlns:a16="http://schemas.microsoft.com/office/drawing/2014/main" id="{543AB85B-31EB-B0F5-728E-FF55BA5DF0B1}"/>
              </a:ext>
            </a:extLst>
          </p:cNvPr>
          <p:cNvGrpSpPr/>
          <p:nvPr/>
        </p:nvGrpSpPr>
        <p:grpSpPr>
          <a:xfrm>
            <a:off x="16632" y="5958404"/>
            <a:ext cx="4166653" cy="937489"/>
            <a:chOff x="16632" y="5958404"/>
            <a:chExt cx="4166653" cy="937489"/>
          </a:xfrm>
        </p:grpSpPr>
        <p:pic>
          <p:nvPicPr>
            <p:cNvPr id="5" name="Picture 4" descr="A black background with white text&#10;&#10;Description automatically generated">
              <a:extLst>
                <a:ext uri="{FF2B5EF4-FFF2-40B4-BE49-F238E27FC236}">
                  <a16:creationId xmlns:a16="http://schemas.microsoft.com/office/drawing/2014/main" id="{025E5A62-4D4D-930E-D172-C802E1321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026" name="Picture 2">
              <a:extLst>
                <a:ext uri="{FF2B5EF4-FFF2-40B4-BE49-F238E27FC236}">
                  <a16:creationId xmlns:a16="http://schemas.microsoft.com/office/drawing/2014/main" id="{7D971F2F-AAB0-C9FF-3072-902071D48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5948EF5-C9A9-3FAD-01E7-50A6357F6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7BABA7A-75F3-87D0-5AB5-053C50B146F2}"/>
                </a:ext>
              </a:extLst>
            </p:cNvPr>
            <p:cNvGrpSpPr>
              <a:grpSpLocks/>
            </p:cNvGrpSpPr>
            <p:nvPr/>
          </p:nvGrpSpPr>
          <p:grpSpPr>
            <a:xfrm>
              <a:off x="670897" y="6177411"/>
              <a:ext cx="697204" cy="673523"/>
              <a:chOff x="8375671" y="59113"/>
              <a:chExt cx="984566" cy="984566"/>
            </a:xfrm>
          </p:grpSpPr>
          <p:sp>
            <p:nvSpPr>
              <p:cNvPr id="6" name="Rectangle 5">
                <a:extLst>
                  <a:ext uri="{FF2B5EF4-FFF2-40B4-BE49-F238E27FC236}">
                    <a16:creationId xmlns:a16="http://schemas.microsoft.com/office/drawing/2014/main" id="{7EF23A32-BEFA-B54F-7221-F4D8CA13B3E9}"/>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7B2C47BE-CF42-DB8A-F52F-7557AB2E0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032" name="Picture 8">
              <a:extLst>
                <a:ext uri="{FF2B5EF4-FFF2-40B4-BE49-F238E27FC236}">
                  <a16:creationId xmlns:a16="http://schemas.microsoft.com/office/drawing/2014/main" id="{A64AD44B-9BEF-6754-00BD-0A8DAC5C4F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3178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0747EFB-C2C8-C537-4376-2F26F93F17BB}"/>
                  </a:ext>
                </a:extLst>
              </p14:cNvPr>
              <p14:cNvContentPartPr/>
              <p14:nvPr/>
            </p14:nvContentPartPr>
            <p14:xfrm>
              <a:off x="6408087" y="1809513"/>
              <a:ext cx="4204800" cy="4399560"/>
            </p14:xfrm>
          </p:contentPart>
        </mc:Choice>
        <mc:Fallback xmlns="">
          <p:pic>
            <p:nvPicPr>
              <p:cNvPr id="6" name="Ink 5">
                <a:extLst>
                  <a:ext uri="{FF2B5EF4-FFF2-40B4-BE49-F238E27FC236}">
                    <a16:creationId xmlns:a16="http://schemas.microsoft.com/office/drawing/2014/main" id="{20747EFB-C2C8-C537-4376-2F26F93F17BB}"/>
                  </a:ext>
                </a:extLst>
              </p:cNvPr>
              <p:cNvPicPr/>
              <p:nvPr/>
            </p:nvPicPr>
            <p:blipFill>
              <a:blip r:embed="rId4"/>
              <a:stretch>
                <a:fillRect/>
              </a:stretch>
            </p:blipFill>
            <p:spPr>
              <a:xfrm>
                <a:off x="6390447" y="1791873"/>
                <a:ext cx="4240440" cy="4435200"/>
              </a:xfrm>
              <a:prstGeom prst="rect">
                <a:avLst/>
              </a:prstGeom>
            </p:spPr>
          </p:pic>
        </mc:Fallback>
      </mc:AlternateContent>
      <p:cxnSp>
        <p:nvCxnSpPr>
          <p:cNvPr id="12" name="Straight Connector 11">
            <a:extLst>
              <a:ext uri="{FF2B5EF4-FFF2-40B4-BE49-F238E27FC236}">
                <a16:creationId xmlns:a16="http://schemas.microsoft.com/office/drawing/2014/main" id="{016159F2-7D8D-F79E-A252-2CC9E3E0B0C3}"/>
              </a:ext>
            </a:extLst>
          </p:cNvPr>
          <p:cNvCxnSpPr>
            <a:cxnSpLocks/>
          </p:cNvCxnSpPr>
          <p:nvPr/>
        </p:nvCxnSpPr>
        <p:spPr>
          <a:xfrm>
            <a:off x="6179127" y="2801117"/>
            <a:ext cx="4692073"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816DA6-D2AF-EFEF-4365-5EB2630F07D9}"/>
              </a:ext>
            </a:extLst>
          </p:cNvPr>
          <p:cNvCxnSpPr>
            <a:cxnSpLocks/>
          </p:cNvCxnSpPr>
          <p:nvPr/>
        </p:nvCxnSpPr>
        <p:spPr>
          <a:xfrm>
            <a:off x="6179127" y="1656388"/>
            <a:ext cx="4692073"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BA4CD6-74FB-947A-CC7B-570877D35E7F}"/>
              </a:ext>
            </a:extLst>
          </p:cNvPr>
          <p:cNvCxnSpPr>
            <a:cxnSpLocks/>
          </p:cNvCxnSpPr>
          <p:nvPr/>
        </p:nvCxnSpPr>
        <p:spPr>
          <a:xfrm>
            <a:off x="6179127" y="3945846"/>
            <a:ext cx="4692073"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F48664-B149-4F46-194B-5BBED797C04E}"/>
              </a:ext>
            </a:extLst>
          </p:cNvPr>
          <p:cNvCxnSpPr>
            <a:cxnSpLocks/>
          </p:cNvCxnSpPr>
          <p:nvPr/>
        </p:nvCxnSpPr>
        <p:spPr>
          <a:xfrm>
            <a:off x="6179127" y="5090575"/>
            <a:ext cx="4692073"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87378E-0107-8195-8992-FA2343295F2E}"/>
              </a:ext>
            </a:extLst>
          </p:cNvPr>
          <p:cNvCxnSpPr>
            <a:cxnSpLocks/>
          </p:cNvCxnSpPr>
          <p:nvPr/>
        </p:nvCxnSpPr>
        <p:spPr>
          <a:xfrm>
            <a:off x="6179127" y="6235305"/>
            <a:ext cx="4692073"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AAE75F-5879-84F9-312D-9337BFA0CFC7}"/>
              </a:ext>
            </a:extLst>
          </p:cNvPr>
          <p:cNvCxnSpPr>
            <a:cxnSpLocks/>
          </p:cNvCxnSpPr>
          <p:nvPr/>
        </p:nvCxnSpPr>
        <p:spPr>
          <a:xfrm>
            <a:off x="6331527" y="1403927"/>
            <a:ext cx="0" cy="532938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C3CDE-98C2-34F1-9EEA-7A8E13B89DA4}"/>
              </a:ext>
            </a:extLst>
          </p:cNvPr>
          <p:cNvCxnSpPr>
            <a:cxnSpLocks/>
          </p:cNvCxnSpPr>
          <p:nvPr/>
        </p:nvCxnSpPr>
        <p:spPr>
          <a:xfrm>
            <a:off x="7346411" y="1403927"/>
            <a:ext cx="0" cy="532938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28A49B0-0650-320F-0160-871006365D33}"/>
              </a:ext>
            </a:extLst>
          </p:cNvPr>
          <p:cNvCxnSpPr>
            <a:cxnSpLocks/>
          </p:cNvCxnSpPr>
          <p:nvPr/>
        </p:nvCxnSpPr>
        <p:spPr>
          <a:xfrm>
            <a:off x="8473438" y="1403927"/>
            <a:ext cx="0" cy="532938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6B10D8-DDAF-E91C-DD65-43F0EDBEF67C}"/>
              </a:ext>
            </a:extLst>
          </p:cNvPr>
          <p:cNvCxnSpPr>
            <a:cxnSpLocks/>
          </p:cNvCxnSpPr>
          <p:nvPr/>
        </p:nvCxnSpPr>
        <p:spPr>
          <a:xfrm>
            <a:off x="9600465" y="1403927"/>
            <a:ext cx="0" cy="532938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2D9ADDB-AD43-5739-5A8D-4CA9B4E6B7A4}"/>
              </a:ext>
            </a:extLst>
          </p:cNvPr>
          <p:cNvCxnSpPr>
            <a:cxnSpLocks/>
          </p:cNvCxnSpPr>
          <p:nvPr/>
        </p:nvCxnSpPr>
        <p:spPr>
          <a:xfrm>
            <a:off x="10727493" y="1370470"/>
            <a:ext cx="0" cy="532938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45F7FBA-4338-13D3-1169-0E20C6BC20C7}"/>
              </a:ext>
            </a:extLst>
          </p:cNvPr>
          <p:cNvCxnSpPr>
            <a:cxnSpLocks/>
          </p:cNvCxnSpPr>
          <p:nvPr/>
        </p:nvCxnSpPr>
        <p:spPr>
          <a:xfrm>
            <a:off x="5860474" y="1654913"/>
            <a:ext cx="759389" cy="49630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CCF02040-30D3-4754-3C7D-5B96C8A7CCD8}"/>
              </a:ext>
            </a:extLst>
          </p:cNvPr>
          <p:cNvSpPr/>
          <p:nvPr/>
        </p:nvSpPr>
        <p:spPr>
          <a:xfrm>
            <a:off x="6303819" y="1654913"/>
            <a:ext cx="1063007" cy="1159478"/>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FDAAE777-50F2-E61C-D2AB-E014EAE91F12}"/>
              </a:ext>
            </a:extLst>
          </p:cNvPr>
          <p:cNvSpPr txBox="1"/>
          <p:nvPr/>
        </p:nvSpPr>
        <p:spPr>
          <a:xfrm>
            <a:off x="4390395" y="1403927"/>
            <a:ext cx="1611901" cy="646331"/>
          </a:xfrm>
          <a:prstGeom prst="rect">
            <a:avLst/>
          </a:prstGeom>
          <a:noFill/>
        </p:spPr>
        <p:txBody>
          <a:bodyPr wrap="square" rtlCol="0">
            <a:spAutoFit/>
          </a:bodyPr>
          <a:lstStyle/>
          <a:p>
            <a:r>
              <a:rPr lang="en-US" dirty="0">
                <a:solidFill>
                  <a:schemeClr val="accent1">
                    <a:lumMod val="40000"/>
                    <a:lumOff val="60000"/>
                  </a:schemeClr>
                </a:solidFill>
              </a:rPr>
              <a:t>Index: 27461</a:t>
            </a:r>
          </a:p>
          <a:p>
            <a:r>
              <a:rPr lang="en-US" dirty="0">
                <a:solidFill>
                  <a:schemeClr val="accent1">
                    <a:lumMod val="40000"/>
                    <a:lumOff val="60000"/>
                  </a:schemeClr>
                </a:solidFill>
              </a:rPr>
              <a:t>Coverage: 25%</a:t>
            </a:r>
          </a:p>
        </p:txBody>
      </p:sp>
      <p:cxnSp>
        <p:nvCxnSpPr>
          <p:cNvPr id="80" name="Straight Arrow Connector 79">
            <a:extLst>
              <a:ext uri="{FF2B5EF4-FFF2-40B4-BE49-F238E27FC236}">
                <a16:creationId xmlns:a16="http://schemas.microsoft.com/office/drawing/2014/main" id="{279777F8-9A73-A255-BCA2-EFA43E41BF95}"/>
              </a:ext>
            </a:extLst>
          </p:cNvPr>
          <p:cNvCxnSpPr>
            <a:cxnSpLocks/>
          </p:cNvCxnSpPr>
          <p:nvPr/>
        </p:nvCxnSpPr>
        <p:spPr>
          <a:xfrm>
            <a:off x="8473438" y="1004200"/>
            <a:ext cx="338897" cy="722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5BC90BC-4A32-EB2E-3AE5-F6EA15D552EE}"/>
              </a:ext>
            </a:extLst>
          </p:cNvPr>
          <p:cNvSpPr txBox="1"/>
          <p:nvPr/>
        </p:nvSpPr>
        <p:spPr>
          <a:xfrm>
            <a:off x="7366826" y="357869"/>
            <a:ext cx="1611901" cy="646331"/>
          </a:xfrm>
          <a:prstGeom prst="rect">
            <a:avLst/>
          </a:prstGeom>
          <a:noFill/>
        </p:spPr>
        <p:txBody>
          <a:bodyPr wrap="square" rtlCol="0">
            <a:spAutoFit/>
          </a:bodyPr>
          <a:lstStyle/>
          <a:p>
            <a:r>
              <a:rPr lang="en-US" dirty="0">
                <a:solidFill>
                  <a:schemeClr val="accent1">
                    <a:lumMod val="40000"/>
                    <a:lumOff val="60000"/>
                  </a:schemeClr>
                </a:solidFill>
              </a:rPr>
              <a:t>Index: 27463</a:t>
            </a:r>
          </a:p>
          <a:p>
            <a:r>
              <a:rPr lang="en-US" dirty="0">
                <a:solidFill>
                  <a:schemeClr val="accent1">
                    <a:lumMod val="40000"/>
                    <a:lumOff val="60000"/>
                  </a:schemeClr>
                </a:solidFill>
              </a:rPr>
              <a:t>Coverage: 75%</a:t>
            </a:r>
          </a:p>
        </p:txBody>
      </p:sp>
      <p:sp>
        <p:nvSpPr>
          <p:cNvPr id="86" name="Rectangle 85">
            <a:extLst>
              <a:ext uri="{FF2B5EF4-FFF2-40B4-BE49-F238E27FC236}">
                <a16:creationId xmlns:a16="http://schemas.microsoft.com/office/drawing/2014/main" id="{0A8948CF-C857-FAFE-A402-6E68FBD96BE1}"/>
              </a:ext>
            </a:extLst>
          </p:cNvPr>
          <p:cNvSpPr/>
          <p:nvPr/>
        </p:nvSpPr>
        <p:spPr>
          <a:xfrm>
            <a:off x="8480155" y="1667871"/>
            <a:ext cx="1120309" cy="1159478"/>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3750EA2-4677-4479-5FEE-8E309FDE7E3B}"/>
              </a:ext>
            </a:extLst>
          </p:cNvPr>
          <p:cNvSpPr txBox="1"/>
          <p:nvPr/>
        </p:nvSpPr>
        <p:spPr>
          <a:xfrm>
            <a:off x="10907445" y="3822408"/>
            <a:ext cx="1287532" cy="646331"/>
          </a:xfrm>
          <a:prstGeom prst="rect">
            <a:avLst/>
          </a:prstGeom>
          <a:noFill/>
        </p:spPr>
        <p:txBody>
          <a:bodyPr wrap="none" rtlCol="0">
            <a:spAutoFit/>
          </a:bodyPr>
          <a:lstStyle/>
          <a:p>
            <a:r>
              <a:rPr lang="en-US" sz="3600" dirty="0">
                <a:solidFill>
                  <a:schemeClr val="accent1">
                    <a:lumMod val="60000"/>
                    <a:lumOff val="40000"/>
                  </a:schemeClr>
                </a:solidFill>
              </a:rPr>
              <a:t>NWM</a:t>
            </a:r>
          </a:p>
        </p:txBody>
      </p:sp>
      <p:sp>
        <p:nvSpPr>
          <p:cNvPr id="88" name="TextBox 87">
            <a:extLst>
              <a:ext uri="{FF2B5EF4-FFF2-40B4-BE49-F238E27FC236}">
                <a16:creationId xmlns:a16="http://schemas.microsoft.com/office/drawing/2014/main" id="{4DD5E15F-379D-AEFE-4FCD-96461F471A66}"/>
              </a:ext>
            </a:extLst>
          </p:cNvPr>
          <p:cNvSpPr txBox="1"/>
          <p:nvPr/>
        </p:nvSpPr>
        <p:spPr>
          <a:xfrm>
            <a:off x="10824397" y="5493975"/>
            <a:ext cx="1298753" cy="646331"/>
          </a:xfrm>
          <a:prstGeom prst="rect">
            <a:avLst/>
          </a:prstGeom>
          <a:noFill/>
          <a:ln>
            <a:noFill/>
          </a:ln>
        </p:spPr>
        <p:txBody>
          <a:bodyPr wrap="none" rtlCol="0">
            <a:spAutoFit/>
          </a:bodyPr>
          <a:lstStyle/>
          <a:p>
            <a:r>
              <a:rPr lang="en-US" sz="3600" dirty="0">
                <a:solidFill>
                  <a:schemeClr val="bg1"/>
                </a:solidFill>
              </a:rPr>
              <a:t>NGEN</a:t>
            </a:r>
          </a:p>
        </p:txBody>
      </p:sp>
      <p:cxnSp>
        <p:nvCxnSpPr>
          <p:cNvPr id="89" name="Straight Arrow Connector 88">
            <a:extLst>
              <a:ext uri="{FF2B5EF4-FFF2-40B4-BE49-F238E27FC236}">
                <a16:creationId xmlns:a16="http://schemas.microsoft.com/office/drawing/2014/main" id="{35A7D136-4D2B-6BD8-7F9C-8275FA456865}"/>
              </a:ext>
            </a:extLst>
          </p:cNvPr>
          <p:cNvCxnSpPr>
            <a:cxnSpLocks/>
            <a:stCxn id="88" idx="0"/>
          </p:cNvCxnSpPr>
          <p:nvPr/>
        </p:nvCxnSpPr>
        <p:spPr>
          <a:xfrm flipH="1" flipV="1">
            <a:off x="10506974" y="4755634"/>
            <a:ext cx="966800" cy="73834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F39A735-30A4-FDEC-150E-789230128EEB}"/>
              </a:ext>
            </a:extLst>
          </p:cNvPr>
          <p:cNvCxnSpPr>
            <a:cxnSpLocks/>
            <a:stCxn id="87" idx="0"/>
          </p:cNvCxnSpPr>
          <p:nvPr/>
        </p:nvCxnSpPr>
        <p:spPr>
          <a:xfrm flipH="1" flipV="1">
            <a:off x="10896692" y="2844566"/>
            <a:ext cx="654519" cy="977842"/>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be 26">
            <a:extLst>
              <a:ext uri="{FF2B5EF4-FFF2-40B4-BE49-F238E27FC236}">
                <a16:creationId xmlns:a16="http://schemas.microsoft.com/office/drawing/2014/main" id="{E372D7C8-470E-B505-3796-F4CBE62B71C8}"/>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8" name="TextBox 27">
            <a:extLst>
              <a:ext uri="{FF2B5EF4-FFF2-40B4-BE49-F238E27FC236}">
                <a16:creationId xmlns:a16="http://schemas.microsoft.com/office/drawing/2014/main" id="{89EDF5B5-852B-A6F8-E850-F8BC46DB9A8C}"/>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30" name="Cube 29">
            <a:extLst>
              <a:ext uri="{FF2B5EF4-FFF2-40B4-BE49-F238E27FC236}">
                <a16:creationId xmlns:a16="http://schemas.microsoft.com/office/drawing/2014/main" id="{0924D9A1-634F-D10D-FA20-0CADBC3E4332}"/>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32" name="TextBox 31">
            <a:extLst>
              <a:ext uri="{FF2B5EF4-FFF2-40B4-BE49-F238E27FC236}">
                <a16:creationId xmlns:a16="http://schemas.microsoft.com/office/drawing/2014/main" id="{C27E09F4-3C2E-00C0-D523-BB1B67F0FD1E}"/>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34" name="TextBox 33">
            <a:extLst>
              <a:ext uri="{FF2B5EF4-FFF2-40B4-BE49-F238E27FC236}">
                <a16:creationId xmlns:a16="http://schemas.microsoft.com/office/drawing/2014/main" id="{FCC8EB2B-AE84-0636-92D3-6F8576307216}"/>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36" name="TextBox 35">
            <a:extLst>
              <a:ext uri="{FF2B5EF4-FFF2-40B4-BE49-F238E27FC236}">
                <a16:creationId xmlns:a16="http://schemas.microsoft.com/office/drawing/2014/main" id="{4F6F41A3-CFBE-A6FB-EC9F-57C254002247}"/>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grpSp>
        <p:nvGrpSpPr>
          <p:cNvPr id="37" name="Group 36">
            <a:extLst>
              <a:ext uri="{FF2B5EF4-FFF2-40B4-BE49-F238E27FC236}">
                <a16:creationId xmlns:a16="http://schemas.microsoft.com/office/drawing/2014/main" id="{FEE7B434-527D-417F-D689-22201E5D4B56}"/>
              </a:ext>
            </a:extLst>
          </p:cNvPr>
          <p:cNvGrpSpPr/>
          <p:nvPr/>
        </p:nvGrpSpPr>
        <p:grpSpPr>
          <a:xfrm>
            <a:off x="1578858" y="730065"/>
            <a:ext cx="1868541" cy="1470352"/>
            <a:chOff x="1578858" y="730065"/>
            <a:chExt cx="1868541" cy="1470352"/>
          </a:xfrm>
        </p:grpSpPr>
        <p:sp>
          <p:nvSpPr>
            <p:cNvPr id="38" name="Cube 37">
              <a:extLst>
                <a:ext uri="{FF2B5EF4-FFF2-40B4-BE49-F238E27FC236}">
                  <a16:creationId xmlns:a16="http://schemas.microsoft.com/office/drawing/2014/main" id="{ED7976C4-FDD1-3C8A-81E1-08ABF17EC0E2}"/>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9" name="TextBox 38">
              <a:extLst>
                <a:ext uri="{FF2B5EF4-FFF2-40B4-BE49-F238E27FC236}">
                  <a16:creationId xmlns:a16="http://schemas.microsoft.com/office/drawing/2014/main" id="{EF5079A4-4F38-8E43-0404-0D041A860D7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40" name="Straight Arrow Connector 39">
            <a:extLst>
              <a:ext uri="{FF2B5EF4-FFF2-40B4-BE49-F238E27FC236}">
                <a16:creationId xmlns:a16="http://schemas.microsoft.com/office/drawing/2014/main" id="{8B25AF1C-76E5-6DDC-2FB2-46226F67D301}"/>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6606F3-B47D-15F4-292B-91D88E22FECD}"/>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7A257B-FA01-5DA9-2239-492D51A484FE}"/>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C70468DB-27AE-FFE9-C1AB-98980A88D395}"/>
              </a:ext>
            </a:extLst>
          </p:cNvPr>
          <p:cNvGrpSpPr/>
          <p:nvPr/>
        </p:nvGrpSpPr>
        <p:grpSpPr>
          <a:xfrm>
            <a:off x="16632" y="5958404"/>
            <a:ext cx="4166653" cy="937489"/>
            <a:chOff x="16632" y="5958404"/>
            <a:chExt cx="4166653" cy="937489"/>
          </a:xfrm>
        </p:grpSpPr>
        <p:pic>
          <p:nvPicPr>
            <p:cNvPr id="44" name="Picture 43" descr="A black background with white text&#10;&#10;Description automatically generated">
              <a:extLst>
                <a:ext uri="{FF2B5EF4-FFF2-40B4-BE49-F238E27FC236}">
                  <a16:creationId xmlns:a16="http://schemas.microsoft.com/office/drawing/2014/main" id="{8CA66C76-5245-F290-4365-A79DD983F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5" name="Picture 2">
              <a:extLst>
                <a:ext uri="{FF2B5EF4-FFF2-40B4-BE49-F238E27FC236}">
                  <a16:creationId xmlns:a16="http://schemas.microsoft.com/office/drawing/2014/main" id="{2E0E3BF5-067E-94B8-29DF-252FE93D34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34B0FA3D-23C2-5A7F-6587-464E6ABBE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704AEC26-96EB-35AA-6F87-3FD2104A4256}"/>
                </a:ext>
              </a:extLst>
            </p:cNvPr>
            <p:cNvGrpSpPr>
              <a:grpSpLocks/>
            </p:cNvGrpSpPr>
            <p:nvPr/>
          </p:nvGrpSpPr>
          <p:grpSpPr>
            <a:xfrm>
              <a:off x="670897" y="6177411"/>
              <a:ext cx="697204" cy="673523"/>
              <a:chOff x="8375671" y="59113"/>
              <a:chExt cx="984566" cy="984566"/>
            </a:xfrm>
          </p:grpSpPr>
          <p:sp>
            <p:nvSpPr>
              <p:cNvPr id="49" name="Rectangle 48">
                <a:extLst>
                  <a:ext uri="{FF2B5EF4-FFF2-40B4-BE49-F238E27FC236}">
                    <a16:creationId xmlns:a16="http://schemas.microsoft.com/office/drawing/2014/main" id="{F510E902-0562-91FD-A969-58D78FB59B17}"/>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6">
                <a:extLst>
                  <a:ext uri="{FF2B5EF4-FFF2-40B4-BE49-F238E27FC236}">
                    <a16:creationId xmlns:a16="http://schemas.microsoft.com/office/drawing/2014/main" id="{FF2DD1F7-38A4-8A75-F337-148B68711E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48" name="Picture 8">
              <a:extLst>
                <a:ext uri="{FF2B5EF4-FFF2-40B4-BE49-F238E27FC236}">
                  <a16:creationId xmlns:a16="http://schemas.microsoft.com/office/drawing/2014/main" id="{BE098096-983F-7B26-2033-E64D769A7F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0762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6736E9A1-FE65-072C-5D82-5BBCB4550931}"/>
              </a:ext>
            </a:extLst>
          </p:cNvPr>
          <p:cNvPicPr>
            <a:picLocks noChangeAspect="1"/>
          </p:cNvPicPr>
          <p:nvPr/>
        </p:nvPicPr>
        <p:blipFill rotWithShape="1">
          <a:blip r:embed="rId2">
            <a:extLst>
              <a:ext uri="{28A0092B-C50C-407E-A947-70E740481C1C}">
                <a14:useLocalDpi xmlns:a14="http://schemas.microsoft.com/office/drawing/2010/main" val="0"/>
              </a:ext>
            </a:extLst>
          </a:blip>
          <a:srcRect l="11242" r="8482" b="8302"/>
          <a:stretch/>
        </p:blipFill>
        <p:spPr>
          <a:xfrm>
            <a:off x="6990158" y="719367"/>
            <a:ext cx="5151324" cy="5884240"/>
          </a:xfrm>
          <a:prstGeom prst="rect">
            <a:avLst/>
          </a:prstGeom>
        </p:spPr>
      </p:pic>
      <p:sp>
        <p:nvSpPr>
          <p:cNvPr id="15" name="Cube 14">
            <a:extLst>
              <a:ext uri="{FF2B5EF4-FFF2-40B4-BE49-F238E27FC236}">
                <a16:creationId xmlns:a16="http://schemas.microsoft.com/office/drawing/2014/main" id="{5BB99BFA-A4B8-B224-B7E8-5B1F6A650EC3}"/>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16" name="TextBox 15">
            <a:extLst>
              <a:ext uri="{FF2B5EF4-FFF2-40B4-BE49-F238E27FC236}">
                <a16:creationId xmlns:a16="http://schemas.microsoft.com/office/drawing/2014/main" id="{0B39AD26-5BC4-ED1E-14B2-2C0EEF90F4A9}"/>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17" name="Cube 16">
            <a:extLst>
              <a:ext uri="{FF2B5EF4-FFF2-40B4-BE49-F238E27FC236}">
                <a16:creationId xmlns:a16="http://schemas.microsoft.com/office/drawing/2014/main" id="{2C142091-94AB-D52D-AEBC-82A3242A3E00}"/>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18" name="TextBox 17">
            <a:extLst>
              <a:ext uri="{FF2B5EF4-FFF2-40B4-BE49-F238E27FC236}">
                <a16:creationId xmlns:a16="http://schemas.microsoft.com/office/drawing/2014/main" id="{9407F333-4EE0-A61B-3846-DB9A5BBC3AC7}"/>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19" name="Cube 18">
            <a:extLst>
              <a:ext uri="{FF2B5EF4-FFF2-40B4-BE49-F238E27FC236}">
                <a16:creationId xmlns:a16="http://schemas.microsoft.com/office/drawing/2014/main" id="{32F69175-4A9D-43A6-FA4E-B1805C352197}"/>
              </a:ext>
            </a:extLst>
          </p:cNvPr>
          <p:cNvSpPr/>
          <p:nvPr/>
        </p:nvSpPr>
        <p:spPr>
          <a:xfrm>
            <a:off x="4896814"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20" name="TextBox 19">
            <a:extLst>
              <a:ext uri="{FF2B5EF4-FFF2-40B4-BE49-F238E27FC236}">
                <a16:creationId xmlns:a16="http://schemas.microsoft.com/office/drawing/2014/main" id="{DFCFB07E-C3E6-DD63-AEDA-CAF27AB87C41}"/>
              </a:ext>
            </a:extLst>
          </p:cNvPr>
          <p:cNvSpPr txBox="1"/>
          <p:nvPr/>
        </p:nvSpPr>
        <p:spPr>
          <a:xfrm>
            <a:off x="4870299" y="4314715"/>
            <a:ext cx="2119858" cy="954107"/>
          </a:xfrm>
          <a:prstGeom prst="rect">
            <a:avLst/>
          </a:prstGeom>
          <a:noFill/>
        </p:spPr>
        <p:txBody>
          <a:bodyPr wrap="square" rtlCol="0">
            <a:spAutoFit/>
          </a:bodyPr>
          <a:lstStyle/>
          <a:p>
            <a:r>
              <a:rPr lang="en-US" sz="1400" dirty="0"/>
              <a:t>Performs conversion between National Water Model and NextGen forcings formats</a:t>
            </a:r>
          </a:p>
        </p:txBody>
      </p:sp>
      <p:sp>
        <p:nvSpPr>
          <p:cNvPr id="21" name="TextBox 20">
            <a:extLst>
              <a:ext uri="{FF2B5EF4-FFF2-40B4-BE49-F238E27FC236}">
                <a16:creationId xmlns:a16="http://schemas.microsoft.com/office/drawing/2014/main" id="{40405A35-C613-3C05-5022-DEF37B71E13C}"/>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36" name="TextBox 35">
            <a:extLst>
              <a:ext uri="{FF2B5EF4-FFF2-40B4-BE49-F238E27FC236}">
                <a16:creationId xmlns:a16="http://schemas.microsoft.com/office/drawing/2014/main" id="{8FA20552-80C2-34FF-4D43-983DC2A0A2FE}"/>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sp>
        <p:nvSpPr>
          <p:cNvPr id="37" name="TextBox 36">
            <a:extLst>
              <a:ext uri="{FF2B5EF4-FFF2-40B4-BE49-F238E27FC236}">
                <a16:creationId xmlns:a16="http://schemas.microsoft.com/office/drawing/2014/main" id="{6B7A4EB2-4EE4-09CF-4FE0-64CFDDE9C2DA}"/>
              </a:ext>
            </a:extLst>
          </p:cNvPr>
          <p:cNvSpPr txBox="1"/>
          <p:nvPr/>
        </p:nvSpPr>
        <p:spPr>
          <a:xfrm>
            <a:off x="4995875" y="2758606"/>
            <a:ext cx="659861" cy="369332"/>
          </a:xfrm>
          <a:prstGeom prst="rect">
            <a:avLst/>
          </a:prstGeom>
          <a:noFill/>
        </p:spPr>
        <p:txBody>
          <a:bodyPr wrap="none" rtlCol="0">
            <a:spAutoFit/>
          </a:bodyPr>
          <a:lstStyle/>
          <a:p>
            <a:r>
              <a:rPr lang="en-US" dirty="0">
                <a:solidFill>
                  <a:schemeClr val="bg1"/>
                </a:solidFill>
              </a:rPr>
              <a:t>CALC</a:t>
            </a:r>
          </a:p>
        </p:txBody>
      </p:sp>
      <p:grpSp>
        <p:nvGrpSpPr>
          <p:cNvPr id="38" name="Group 37">
            <a:extLst>
              <a:ext uri="{FF2B5EF4-FFF2-40B4-BE49-F238E27FC236}">
                <a16:creationId xmlns:a16="http://schemas.microsoft.com/office/drawing/2014/main" id="{90EA8D28-007A-3C19-971F-D431C7A611DF}"/>
              </a:ext>
            </a:extLst>
          </p:cNvPr>
          <p:cNvGrpSpPr/>
          <p:nvPr/>
        </p:nvGrpSpPr>
        <p:grpSpPr>
          <a:xfrm>
            <a:off x="1578858" y="730065"/>
            <a:ext cx="1868541" cy="1470352"/>
            <a:chOff x="1578858" y="730065"/>
            <a:chExt cx="1868541" cy="1470352"/>
          </a:xfrm>
        </p:grpSpPr>
        <p:sp>
          <p:nvSpPr>
            <p:cNvPr id="40" name="Cube 39">
              <a:extLst>
                <a:ext uri="{FF2B5EF4-FFF2-40B4-BE49-F238E27FC236}">
                  <a16:creationId xmlns:a16="http://schemas.microsoft.com/office/drawing/2014/main" id="{8E00603F-2BC5-FDE7-45B1-9D3B12C0676B}"/>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42" name="TextBox 41">
              <a:extLst>
                <a:ext uri="{FF2B5EF4-FFF2-40B4-BE49-F238E27FC236}">
                  <a16:creationId xmlns:a16="http://schemas.microsoft.com/office/drawing/2014/main" id="{DA9E4D71-D884-27FD-F7F8-B52FBC1E9843}"/>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43" name="Straight Arrow Connector 42">
            <a:extLst>
              <a:ext uri="{FF2B5EF4-FFF2-40B4-BE49-F238E27FC236}">
                <a16:creationId xmlns:a16="http://schemas.microsoft.com/office/drawing/2014/main" id="{C45C1089-349C-637C-0EE3-F258B50A9CEE}"/>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4DD1CA4-1CE1-4210-CFE1-BB669C60291B}"/>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BE6B70-5173-8952-4EBF-380D8D2191A8}"/>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061765CB-FAB3-2A9E-6374-DD1963743721}"/>
              </a:ext>
            </a:extLst>
          </p:cNvPr>
          <p:cNvGrpSpPr/>
          <p:nvPr/>
        </p:nvGrpSpPr>
        <p:grpSpPr>
          <a:xfrm>
            <a:off x="16632" y="5958404"/>
            <a:ext cx="4166653" cy="937489"/>
            <a:chOff x="16632" y="5958404"/>
            <a:chExt cx="4166653" cy="937489"/>
          </a:xfrm>
        </p:grpSpPr>
        <p:pic>
          <p:nvPicPr>
            <p:cNvPr id="47" name="Picture 46" descr="A black background with white text&#10;&#10;Description automatically generated">
              <a:extLst>
                <a:ext uri="{FF2B5EF4-FFF2-40B4-BE49-F238E27FC236}">
                  <a16:creationId xmlns:a16="http://schemas.microsoft.com/office/drawing/2014/main" id="{5E77613A-BDFB-BE6A-1E25-0182BFCCD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8" name="Picture 2">
              <a:extLst>
                <a:ext uri="{FF2B5EF4-FFF2-40B4-BE49-F238E27FC236}">
                  <a16:creationId xmlns:a16="http://schemas.microsoft.com/office/drawing/2014/main" id="{7C27BD01-A381-113D-1CB6-1E158FA10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D64CFCEF-F5E4-4DDC-4B65-11C5DD708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4938941D-B633-203B-B234-684D0B6A1243}"/>
                </a:ext>
              </a:extLst>
            </p:cNvPr>
            <p:cNvGrpSpPr>
              <a:grpSpLocks/>
            </p:cNvGrpSpPr>
            <p:nvPr/>
          </p:nvGrpSpPr>
          <p:grpSpPr>
            <a:xfrm>
              <a:off x="670897" y="6177411"/>
              <a:ext cx="697204" cy="673523"/>
              <a:chOff x="8375671" y="59113"/>
              <a:chExt cx="984566" cy="984566"/>
            </a:xfrm>
          </p:grpSpPr>
          <p:sp>
            <p:nvSpPr>
              <p:cNvPr id="52" name="Rectangle 51">
                <a:extLst>
                  <a:ext uri="{FF2B5EF4-FFF2-40B4-BE49-F238E27FC236}">
                    <a16:creationId xmlns:a16="http://schemas.microsoft.com/office/drawing/2014/main" id="{7FC998C4-532B-0E94-E5D1-34CA3E833A70}"/>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6">
                <a:extLst>
                  <a:ext uri="{FF2B5EF4-FFF2-40B4-BE49-F238E27FC236}">
                    <a16:creationId xmlns:a16="http://schemas.microsoft.com/office/drawing/2014/main" id="{7DC49D91-D405-8416-5955-09C3894E88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51" name="Picture 8">
              <a:extLst>
                <a:ext uri="{FF2B5EF4-FFF2-40B4-BE49-F238E27FC236}">
                  <a16:creationId xmlns:a16="http://schemas.microsoft.com/office/drawing/2014/main" id="{53AB7B1A-B313-E9AC-8C8C-31B8FE4ACF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4661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be 10">
            <a:extLst>
              <a:ext uri="{FF2B5EF4-FFF2-40B4-BE49-F238E27FC236}">
                <a16:creationId xmlns:a16="http://schemas.microsoft.com/office/drawing/2014/main" id="{E16210C5-6FAC-5F7B-10DA-5287765B499D}"/>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9" name="TextBox 28">
            <a:extLst>
              <a:ext uri="{FF2B5EF4-FFF2-40B4-BE49-F238E27FC236}">
                <a16:creationId xmlns:a16="http://schemas.microsoft.com/office/drawing/2014/main" id="{4C87606E-7D4A-D16B-6025-247F3C30A4B8}"/>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31" name="Cube 30">
            <a:extLst>
              <a:ext uri="{FF2B5EF4-FFF2-40B4-BE49-F238E27FC236}">
                <a16:creationId xmlns:a16="http://schemas.microsoft.com/office/drawing/2014/main" id="{FC9C65E8-9DEE-D7E3-7C75-092B3C1C3AB9}"/>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35" name="TextBox 34">
            <a:extLst>
              <a:ext uri="{FF2B5EF4-FFF2-40B4-BE49-F238E27FC236}">
                <a16:creationId xmlns:a16="http://schemas.microsoft.com/office/drawing/2014/main" id="{412C01A3-6788-A75E-2ADC-3A4475CEE75A}"/>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39" name="Cube 38">
            <a:extLst>
              <a:ext uri="{FF2B5EF4-FFF2-40B4-BE49-F238E27FC236}">
                <a16:creationId xmlns:a16="http://schemas.microsoft.com/office/drawing/2014/main" id="{52C4A8DF-61E5-A74D-843C-8088483C3A0C}"/>
              </a:ext>
            </a:extLst>
          </p:cNvPr>
          <p:cNvSpPr/>
          <p:nvPr/>
        </p:nvSpPr>
        <p:spPr>
          <a:xfrm>
            <a:off x="4896814"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40" name="Cube 39">
            <a:extLst>
              <a:ext uri="{FF2B5EF4-FFF2-40B4-BE49-F238E27FC236}">
                <a16:creationId xmlns:a16="http://schemas.microsoft.com/office/drawing/2014/main" id="{0FA99FFE-9BD4-F103-28F0-222529887A9D}"/>
              </a:ext>
            </a:extLst>
          </p:cNvPr>
          <p:cNvSpPr/>
          <p:nvPr/>
        </p:nvSpPr>
        <p:spPr>
          <a:xfrm>
            <a:off x="6926115"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NEXTGEN BMI model configuration</a:t>
            </a:r>
          </a:p>
          <a:p>
            <a:pPr algn="ctr"/>
            <a:endParaRPr lang="en-US" dirty="0">
              <a:solidFill>
                <a:schemeClr val="bg1"/>
              </a:solidFill>
            </a:endParaRPr>
          </a:p>
        </p:txBody>
      </p:sp>
      <p:sp>
        <p:nvSpPr>
          <p:cNvPr id="41" name="TextBox 40">
            <a:extLst>
              <a:ext uri="{FF2B5EF4-FFF2-40B4-BE49-F238E27FC236}">
                <a16:creationId xmlns:a16="http://schemas.microsoft.com/office/drawing/2014/main" id="{BEECCEDA-BCC4-E90B-7F75-3DFBA8C280C3}"/>
              </a:ext>
            </a:extLst>
          </p:cNvPr>
          <p:cNvSpPr txBox="1"/>
          <p:nvPr/>
        </p:nvSpPr>
        <p:spPr>
          <a:xfrm>
            <a:off x="4870299" y="4314715"/>
            <a:ext cx="2119858" cy="954107"/>
          </a:xfrm>
          <a:prstGeom prst="rect">
            <a:avLst/>
          </a:prstGeom>
          <a:noFill/>
        </p:spPr>
        <p:txBody>
          <a:bodyPr wrap="square" rtlCol="0">
            <a:spAutoFit/>
          </a:bodyPr>
          <a:lstStyle/>
          <a:p>
            <a:r>
              <a:rPr lang="en-US" sz="1400" dirty="0"/>
              <a:t>Performs conversion between National Water Model and NextGen forcings formats</a:t>
            </a:r>
          </a:p>
        </p:txBody>
      </p:sp>
      <p:sp>
        <p:nvSpPr>
          <p:cNvPr id="43" name="TextBox 42">
            <a:extLst>
              <a:ext uri="{FF2B5EF4-FFF2-40B4-BE49-F238E27FC236}">
                <a16:creationId xmlns:a16="http://schemas.microsoft.com/office/drawing/2014/main" id="{1CF05BE3-64D5-F0D9-B6DF-18EA60E33CB5}"/>
              </a:ext>
            </a:extLst>
          </p:cNvPr>
          <p:cNvSpPr txBox="1"/>
          <p:nvPr/>
        </p:nvSpPr>
        <p:spPr>
          <a:xfrm>
            <a:off x="6848952" y="4306169"/>
            <a:ext cx="2029301" cy="523220"/>
          </a:xfrm>
          <a:prstGeom prst="rect">
            <a:avLst/>
          </a:prstGeom>
          <a:noFill/>
        </p:spPr>
        <p:txBody>
          <a:bodyPr wrap="square" rtlCol="0">
            <a:spAutoFit/>
          </a:bodyPr>
          <a:lstStyle/>
          <a:p>
            <a:r>
              <a:rPr lang="en-US" sz="1400" dirty="0"/>
              <a:t>Required files for NextGen BMI modules</a:t>
            </a:r>
          </a:p>
        </p:txBody>
      </p:sp>
      <p:sp>
        <p:nvSpPr>
          <p:cNvPr id="53" name="TextBox 52">
            <a:extLst>
              <a:ext uri="{FF2B5EF4-FFF2-40B4-BE49-F238E27FC236}">
                <a16:creationId xmlns:a16="http://schemas.microsoft.com/office/drawing/2014/main" id="{63DB0BE3-1E50-AD25-3FBE-790FF28B9320}"/>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54" name="TextBox 53">
            <a:extLst>
              <a:ext uri="{FF2B5EF4-FFF2-40B4-BE49-F238E27FC236}">
                <a16:creationId xmlns:a16="http://schemas.microsoft.com/office/drawing/2014/main" id="{61EB6938-DD67-FA41-FCD5-235914C672D3}"/>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sp>
        <p:nvSpPr>
          <p:cNvPr id="55" name="TextBox 54">
            <a:extLst>
              <a:ext uri="{FF2B5EF4-FFF2-40B4-BE49-F238E27FC236}">
                <a16:creationId xmlns:a16="http://schemas.microsoft.com/office/drawing/2014/main" id="{B6407F0D-3DAC-2A4A-4753-35F174F99FF2}"/>
              </a:ext>
            </a:extLst>
          </p:cNvPr>
          <p:cNvSpPr txBox="1"/>
          <p:nvPr/>
        </p:nvSpPr>
        <p:spPr>
          <a:xfrm>
            <a:off x="4995875" y="2758606"/>
            <a:ext cx="659861" cy="369332"/>
          </a:xfrm>
          <a:prstGeom prst="rect">
            <a:avLst/>
          </a:prstGeom>
          <a:noFill/>
        </p:spPr>
        <p:txBody>
          <a:bodyPr wrap="none" rtlCol="0">
            <a:spAutoFit/>
          </a:bodyPr>
          <a:lstStyle/>
          <a:p>
            <a:r>
              <a:rPr lang="en-US" dirty="0">
                <a:solidFill>
                  <a:schemeClr val="bg1"/>
                </a:solidFill>
              </a:rPr>
              <a:t>CALC</a:t>
            </a:r>
          </a:p>
        </p:txBody>
      </p:sp>
      <p:sp>
        <p:nvSpPr>
          <p:cNvPr id="56" name="TextBox 55">
            <a:extLst>
              <a:ext uri="{FF2B5EF4-FFF2-40B4-BE49-F238E27FC236}">
                <a16:creationId xmlns:a16="http://schemas.microsoft.com/office/drawing/2014/main" id="{A7FB890C-900E-B36A-C281-27211A4A96DF}"/>
              </a:ext>
            </a:extLst>
          </p:cNvPr>
          <p:cNvSpPr txBox="1"/>
          <p:nvPr/>
        </p:nvSpPr>
        <p:spPr>
          <a:xfrm>
            <a:off x="7076858" y="2772193"/>
            <a:ext cx="659861" cy="369332"/>
          </a:xfrm>
          <a:prstGeom prst="rect">
            <a:avLst/>
          </a:prstGeom>
          <a:noFill/>
        </p:spPr>
        <p:txBody>
          <a:bodyPr wrap="none" rtlCol="0">
            <a:spAutoFit/>
          </a:bodyPr>
          <a:lstStyle/>
          <a:p>
            <a:r>
              <a:rPr lang="en-US" dirty="0">
                <a:solidFill>
                  <a:schemeClr val="bg1"/>
                </a:solidFill>
              </a:rPr>
              <a:t>CALC</a:t>
            </a:r>
          </a:p>
        </p:txBody>
      </p:sp>
      <p:grpSp>
        <p:nvGrpSpPr>
          <p:cNvPr id="6" name="Group 5">
            <a:extLst>
              <a:ext uri="{FF2B5EF4-FFF2-40B4-BE49-F238E27FC236}">
                <a16:creationId xmlns:a16="http://schemas.microsoft.com/office/drawing/2014/main" id="{46C4145D-8044-3D86-E45C-0FBF7F6B2DEA}"/>
              </a:ext>
            </a:extLst>
          </p:cNvPr>
          <p:cNvGrpSpPr/>
          <p:nvPr/>
        </p:nvGrpSpPr>
        <p:grpSpPr>
          <a:xfrm>
            <a:off x="1578858" y="730065"/>
            <a:ext cx="1868541" cy="1470352"/>
            <a:chOff x="1578858" y="730065"/>
            <a:chExt cx="1868541" cy="1470352"/>
          </a:xfrm>
        </p:grpSpPr>
        <p:sp>
          <p:nvSpPr>
            <p:cNvPr id="7" name="Cube 6">
              <a:extLst>
                <a:ext uri="{FF2B5EF4-FFF2-40B4-BE49-F238E27FC236}">
                  <a16:creationId xmlns:a16="http://schemas.microsoft.com/office/drawing/2014/main" id="{DF4FE9EF-9391-4EA3-F322-4A8413480C0C}"/>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8" name="TextBox 7">
              <a:extLst>
                <a:ext uri="{FF2B5EF4-FFF2-40B4-BE49-F238E27FC236}">
                  <a16:creationId xmlns:a16="http://schemas.microsoft.com/office/drawing/2014/main" id="{74EFB5B0-0558-B397-057D-F4291D3D9AC9}"/>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22" name="Straight Arrow Connector 21">
            <a:extLst>
              <a:ext uri="{FF2B5EF4-FFF2-40B4-BE49-F238E27FC236}">
                <a16:creationId xmlns:a16="http://schemas.microsoft.com/office/drawing/2014/main" id="{524AD676-DF6A-1F9E-BB38-B5F26E26D163}"/>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030BE-FDB9-03CF-F2F5-7F22F31026BD}"/>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4E655B-F10A-6E5D-908E-09100A55830B}"/>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04A8DC4-6D1B-7CCF-A5D8-10E5C91B1D72}"/>
              </a:ext>
            </a:extLst>
          </p:cNvPr>
          <p:cNvGrpSpPr/>
          <p:nvPr/>
        </p:nvGrpSpPr>
        <p:grpSpPr>
          <a:xfrm>
            <a:off x="16632" y="5958404"/>
            <a:ext cx="4166653" cy="937489"/>
            <a:chOff x="16632" y="5958404"/>
            <a:chExt cx="4166653" cy="937489"/>
          </a:xfrm>
        </p:grpSpPr>
        <p:pic>
          <p:nvPicPr>
            <p:cNvPr id="57" name="Picture 56" descr="A black background with white text&#10;&#10;Description automatically generated">
              <a:extLst>
                <a:ext uri="{FF2B5EF4-FFF2-40B4-BE49-F238E27FC236}">
                  <a16:creationId xmlns:a16="http://schemas.microsoft.com/office/drawing/2014/main" id="{70471AE2-795A-AA54-167E-786C6DFC6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58" name="Picture 2">
              <a:extLst>
                <a:ext uri="{FF2B5EF4-FFF2-40B4-BE49-F238E27FC236}">
                  <a16:creationId xmlns:a16="http://schemas.microsoft.com/office/drawing/2014/main" id="{E86AD18A-4A79-D6F6-2E8F-E39C1869B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B519C8D2-6AF6-3640-C61E-ED2592E75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CB6D216F-82D7-902E-1238-FCEE70F896DA}"/>
                </a:ext>
              </a:extLst>
            </p:cNvPr>
            <p:cNvGrpSpPr>
              <a:grpSpLocks/>
            </p:cNvGrpSpPr>
            <p:nvPr/>
          </p:nvGrpSpPr>
          <p:grpSpPr>
            <a:xfrm>
              <a:off x="670897" y="6177411"/>
              <a:ext cx="697204" cy="673523"/>
              <a:chOff x="8375671" y="59113"/>
              <a:chExt cx="984566" cy="984566"/>
            </a:xfrm>
          </p:grpSpPr>
          <p:sp>
            <p:nvSpPr>
              <p:cNvPr id="62" name="Rectangle 61">
                <a:extLst>
                  <a:ext uri="{FF2B5EF4-FFF2-40B4-BE49-F238E27FC236}">
                    <a16:creationId xmlns:a16="http://schemas.microsoft.com/office/drawing/2014/main" id="{7B996C0F-8616-B497-9BCB-BC1510CE4290}"/>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
                <a:extLst>
                  <a:ext uri="{FF2B5EF4-FFF2-40B4-BE49-F238E27FC236}">
                    <a16:creationId xmlns:a16="http://schemas.microsoft.com/office/drawing/2014/main" id="{05B55FBD-DBC1-024E-BAAC-880E18B87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61" name="Picture 8">
              <a:extLst>
                <a:ext uri="{FF2B5EF4-FFF2-40B4-BE49-F238E27FC236}">
                  <a16:creationId xmlns:a16="http://schemas.microsoft.com/office/drawing/2014/main" id="{5F96A8F9-B5E8-385D-4774-F8456F13ED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03E8C40B-8152-8016-48B9-EB45BB0C19F6}"/>
              </a:ext>
            </a:extLst>
          </p:cNvPr>
          <p:cNvSpPr txBox="1"/>
          <p:nvPr/>
        </p:nvSpPr>
        <p:spPr>
          <a:xfrm>
            <a:off x="4393901" y="1564876"/>
            <a:ext cx="5192512" cy="369332"/>
          </a:xfrm>
          <a:prstGeom prst="rect">
            <a:avLst/>
          </a:prstGeom>
          <a:noFill/>
        </p:spPr>
        <p:txBody>
          <a:bodyPr wrap="none" rtlCol="0">
            <a:spAutoFit/>
          </a:bodyPr>
          <a:lstStyle/>
          <a:p>
            <a:r>
              <a:rPr lang="en-US" dirty="0"/>
              <a:t>Automatic BMI module detection from realization file</a:t>
            </a:r>
            <a:endParaRPr lang="en-US" sz="1600" dirty="0">
              <a:highlight>
                <a:srgbClr val="000000"/>
              </a:highlight>
            </a:endParaRPr>
          </a:p>
        </p:txBody>
      </p:sp>
      <p:sp>
        <p:nvSpPr>
          <p:cNvPr id="2" name="TextBox 1">
            <a:extLst>
              <a:ext uri="{FF2B5EF4-FFF2-40B4-BE49-F238E27FC236}">
                <a16:creationId xmlns:a16="http://schemas.microsoft.com/office/drawing/2014/main" id="{A0AB0A0D-C917-355D-5966-4F58F8DD60E6}"/>
              </a:ext>
            </a:extLst>
          </p:cNvPr>
          <p:cNvSpPr txBox="1"/>
          <p:nvPr/>
        </p:nvSpPr>
        <p:spPr>
          <a:xfrm>
            <a:off x="7269111" y="5293124"/>
            <a:ext cx="471434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Supported BMI module config generation </a:t>
            </a:r>
          </a:p>
          <a:p>
            <a:pPr marL="742950" lvl="1" indent="-285750">
              <a:buFont typeface="Arial" panose="020B0604020202020204" pitchFamily="34" charset="0"/>
              <a:buChar char="•"/>
            </a:pPr>
            <a:r>
              <a:rPr lang="en-US" dirty="0"/>
              <a:t>PET, CFE, Noah-OWP-Modular, t-route</a:t>
            </a:r>
          </a:p>
          <a:p>
            <a:pPr marL="285750" indent="-285750">
              <a:buFont typeface="Arial" panose="020B0604020202020204" pitchFamily="34" charset="0"/>
              <a:buChar char="•"/>
            </a:pPr>
            <a:r>
              <a:rPr lang="en-US" dirty="0"/>
              <a:t>Coming soon</a:t>
            </a:r>
          </a:p>
          <a:p>
            <a:pPr marL="742950" lvl="1" indent="-285750">
              <a:buFont typeface="Arial" panose="020B0604020202020204" pitchFamily="34" charset="0"/>
              <a:buChar char="•"/>
            </a:pPr>
            <a:r>
              <a:rPr lang="en-US" dirty="0" err="1"/>
              <a:t>SoilFreezeThaw</a:t>
            </a:r>
            <a:r>
              <a:rPr lang="en-US" dirty="0"/>
              <a:t>, </a:t>
            </a:r>
            <a:r>
              <a:rPr lang="en-US" dirty="0" err="1"/>
              <a:t>TopModel</a:t>
            </a:r>
            <a:r>
              <a:rPr lang="en-US" dirty="0"/>
              <a:t>, LSTM, others</a:t>
            </a:r>
          </a:p>
        </p:txBody>
      </p:sp>
    </p:spTree>
    <p:extLst>
      <p:ext uri="{BB962C8B-B14F-4D97-AF65-F5344CB8AC3E}">
        <p14:creationId xmlns:p14="http://schemas.microsoft.com/office/powerpoint/2010/main" val="230584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CB7590A0-1CB2-D88F-F6C0-CC2244AF3811}"/>
              </a:ext>
            </a:extLst>
          </p:cNvPr>
          <p:cNvSpPr txBox="1"/>
          <p:nvPr/>
        </p:nvSpPr>
        <p:spPr>
          <a:xfrm>
            <a:off x="3653296" y="209149"/>
            <a:ext cx="5481078" cy="2031325"/>
          </a:xfrm>
          <a:prstGeom prst="rect">
            <a:avLst/>
          </a:prstGeom>
          <a:noFill/>
        </p:spPr>
        <p:txBody>
          <a:bodyPr wrap="square" rtlCol="0">
            <a:spAutoFit/>
          </a:bodyPr>
          <a:lstStyle/>
          <a:p>
            <a:r>
              <a:rPr lang="en-US" dirty="0"/>
              <a:t>Weights and BMI model configuration generation are identical for a given spatial domain, hydrofabric version, and realization, meaning these files can often be reused. In addition, forcings can be reused if simulation start and end are static. Recycling these files via the resource directory can be thought of running ngen-datastream in “lite” mode. </a:t>
            </a:r>
          </a:p>
        </p:txBody>
      </p:sp>
      <p:sp>
        <p:nvSpPr>
          <p:cNvPr id="7" name="TextBox 6">
            <a:extLst>
              <a:ext uri="{FF2B5EF4-FFF2-40B4-BE49-F238E27FC236}">
                <a16:creationId xmlns:a16="http://schemas.microsoft.com/office/drawing/2014/main" id="{37E24704-0101-0DCD-9FD8-5CF4617480BA}"/>
              </a:ext>
            </a:extLst>
          </p:cNvPr>
          <p:cNvSpPr txBox="1"/>
          <p:nvPr/>
        </p:nvSpPr>
        <p:spPr>
          <a:xfrm>
            <a:off x="4968524" y="5395871"/>
            <a:ext cx="3699411" cy="707886"/>
          </a:xfrm>
          <a:prstGeom prst="rect">
            <a:avLst/>
          </a:prstGeom>
          <a:solidFill>
            <a:schemeClr val="accent1">
              <a:lumMod val="40000"/>
              <a:lumOff val="60000"/>
            </a:schemeClr>
          </a:solidFill>
        </p:spPr>
        <p:txBody>
          <a:bodyPr wrap="none" rtlCol="0">
            <a:spAutoFit/>
          </a:bodyPr>
          <a:lstStyle/>
          <a:p>
            <a:r>
              <a:rPr lang="en-US" sz="4000" dirty="0">
                <a:solidFill>
                  <a:schemeClr val="bg1"/>
                </a:solidFill>
              </a:rPr>
              <a:t>*SAVES MONEY*</a:t>
            </a:r>
          </a:p>
        </p:txBody>
      </p:sp>
      <p:sp>
        <p:nvSpPr>
          <p:cNvPr id="26" name="TextBox 25">
            <a:extLst>
              <a:ext uri="{FF2B5EF4-FFF2-40B4-BE49-F238E27FC236}">
                <a16:creationId xmlns:a16="http://schemas.microsoft.com/office/drawing/2014/main" id="{EC233989-729A-8246-D2B2-F223F0A7A319}"/>
              </a:ext>
            </a:extLst>
          </p:cNvPr>
          <p:cNvSpPr txBox="1"/>
          <p:nvPr/>
        </p:nvSpPr>
        <p:spPr>
          <a:xfrm>
            <a:off x="4702457" y="6539580"/>
            <a:ext cx="7359194" cy="276999"/>
          </a:xfrm>
          <a:prstGeom prst="rect">
            <a:avLst/>
          </a:prstGeom>
          <a:noFill/>
        </p:spPr>
        <p:txBody>
          <a:bodyPr wrap="none" rtlCol="0">
            <a:spAutoFit/>
          </a:bodyPr>
          <a:lstStyle/>
          <a:p>
            <a:r>
              <a:rPr lang="en-US" sz="1200" dirty="0">
                <a:solidFill>
                  <a:schemeClr val="accent1">
                    <a:lumMod val="40000"/>
                    <a:lumOff val="60000"/>
                  </a:schemeClr>
                </a:solidFill>
              </a:rPr>
              <a:t>https://github.com/CIROH-UA/ngen-datastream/tree/main?tab=readme-ov-file#resource_dir-datastream-resources</a:t>
            </a:r>
          </a:p>
        </p:txBody>
      </p:sp>
      <p:grpSp>
        <p:nvGrpSpPr>
          <p:cNvPr id="72" name="Group 71">
            <a:extLst>
              <a:ext uri="{FF2B5EF4-FFF2-40B4-BE49-F238E27FC236}">
                <a16:creationId xmlns:a16="http://schemas.microsoft.com/office/drawing/2014/main" id="{F7B8048C-79A8-1E27-9FE0-E9BDC88EAAA1}"/>
              </a:ext>
            </a:extLst>
          </p:cNvPr>
          <p:cNvGrpSpPr/>
          <p:nvPr/>
        </p:nvGrpSpPr>
        <p:grpSpPr>
          <a:xfrm>
            <a:off x="232914" y="730065"/>
            <a:ext cx="8645340" cy="4538757"/>
            <a:chOff x="232914" y="730065"/>
            <a:chExt cx="8645340" cy="4538757"/>
          </a:xfrm>
        </p:grpSpPr>
        <p:sp>
          <p:nvSpPr>
            <p:cNvPr id="73" name="Cube 72">
              <a:extLst>
                <a:ext uri="{FF2B5EF4-FFF2-40B4-BE49-F238E27FC236}">
                  <a16:creationId xmlns:a16="http://schemas.microsoft.com/office/drawing/2014/main" id="{147F3974-56BC-380F-6598-9183E78A743D}"/>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74" name="TextBox 73">
              <a:extLst>
                <a:ext uri="{FF2B5EF4-FFF2-40B4-BE49-F238E27FC236}">
                  <a16:creationId xmlns:a16="http://schemas.microsoft.com/office/drawing/2014/main" id="{9628200B-9EF1-2F3A-4094-358E9FE77A9B}"/>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75" name="Cube 74">
              <a:extLst>
                <a:ext uri="{FF2B5EF4-FFF2-40B4-BE49-F238E27FC236}">
                  <a16:creationId xmlns:a16="http://schemas.microsoft.com/office/drawing/2014/main" id="{88545668-A8C1-5719-8018-28648770A64E}"/>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76" name="TextBox 75">
              <a:extLst>
                <a:ext uri="{FF2B5EF4-FFF2-40B4-BE49-F238E27FC236}">
                  <a16:creationId xmlns:a16="http://schemas.microsoft.com/office/drawing/2014/main" id="{52069645-4DFE-7106-8574-A53FDB45A1F2}"/>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77" name="Cube 76">
              <a:extLst>
                <a:ext uri="{FF2B5EF4-FFF2-40B4-BE49-F238E27FC236}">
                  <a16:creationId xmlns:a16="http://schemas.microsoft.com/office/drawing/2014/main" id="{83C34D80-9A0F-7455-1DB4-819BA8481E38}"/>
                </a:ext>
              </a:extLst>
            </p:cNvPr>
            <p:cNvSpPr/>
            <p:nvPr/>
          </p:nvSpPr>
          <p:spPr>
            <a:xfrm>
              <a:off x="4896814"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78" name="Cube 77">
              <a:extLst>
                <a:ext uri="{FF2B5EF4-FFF2-40B4-BE49-F238E27FC236}">
                  <a16:creationId xmlns:a16="http://schemas.microsoft.com/office/drawing/2014/main" id="{0F69C904-0F53-CE3C-FC71-6E704981499A}"/>
                </a:ext>
              </a:extLst>
            </p:cNvPr>
            <p:cNvSpPr/>
            <p:nvPr/>
          </p:nvSpPr>
          <p:spPr>
            <a:xfrm>
              <a:off x="6926115"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NEXTGEN BMI model configuration</a:t>
              </a:r>
            </a:p>
            <a:p>
              <a:pPr algn="ctr"/>
              <a:endParaRPr lang="en-US" dirty="0">
                <a:solidFill>
                  <a:schemeClr val="bg1"/>
                </a:solidFill>
              </a:endParaRPr>
            </a:p>
          </p:txBody>
        </p:sp>
        <p:sp>
          <p:nvSpPr>
            <p:cNvPr id="79" name="TextBox 78">
              <a:extLst>
                <a:ext uri="{FF2B5EF4-FFF2-40B4-BE49-F238E27FC236}">
                  <a16:creationId xmlns:a16="http://schemas.microsoft.com/office/drawing/2014/main" id="{E36CC371-4BF5-3C14-69FA-EB574D3FE013}"/>
                </a:ext>
              </a:extLst>
            </p:cNvPr>
            <p:cNvSpPr txBox="1"/>
            <p:nvPr/>
          </p:nvSpPr>
          <p:spPr>
            <a:xfrm>
              <a:off x="4870299" y="4314715"/>
              <a:ext cx="2119858" cy="954107"/>
            </a:xfrm>
            <a:prstGeom prst="rect">
              <a:avLst/>
            </a:prstGeom>
            <a:noFill/>
          </p:spPr>
          <p:txBody>
            <a:bodyPr wrap="square" rtlCol="0">
              <a:spAutoFit/>
            </a:bodyPr>
            <a:lstStyle/>
            <a:p>
              <a:r>
                <a:rPr lang="en-US" sz="1400" dirty="0"/>
                <a:t>Performs conversion between National Water Model and NextGen forcings formats</a:t>
              </a:r>
            </a:p>
          </p:txBody>
        </p:sp>
        <p:sp>
          <p:nvSpPr>
            <p:cNvPr id="80" name="TextBox 79">
              <a:extLst>
                <a:ext uri="{FF2B5EF4-FFF2-40B4-BE49-F238E27FC236}">
                  <a16:creationId xmlns:a16="http://schemas.microsoft.com/office/drawing/2014/main" id="{AF26FA5F-194A-6A03-8C9A-4FC532BF0584}"/>
                </a:ext>
              </a:extLst>
            </p:cNvPr>
            <p:cNvSpPr txBox="1"/>
            <p:nvPr/>
          </p:nvSpPr>
          <p:spPr>
            <a:xfrm>
              <a:off x="6848952" y="4306169"/>
              <a:ext cx="2029301" cy="523220"/>
            </a:xfrm>
            <a:prstGeom prst="rect">
              <a:avLst/>
            </a:prstGeom>
            <a:noFill/>
          </p:spPr>
          <p:txBody>
            <a:bodyPr wrap="square" rtlCol="0">
              <a:spAutoFit/>
            </a:bodyPr>
            <a:lstStyle/>
            <a:p>
              <a:r>
                <a:rPr lang="en-US" sz="1400" dirty="0"/>
                <a:t>Required files for NextGen BMI modules</a:t>
              </a:r>
            </a:p>
          </p:txBody>
        </p:sp>
        <p:sp>
          <p:nvSpPr>
            <p:cNvPr id="81" name="TextBox 80">
              <a:extLst>
                <a:ext uri="{FF2B5EF4-FFF2-40B4-BE49-F238E27FC236}">
                  <a16:creationId xmlns:a16="http://schemas.microsoft.com/office/drawing/2014/main" id="{84A0C1EC-BFC3-883B-0EFE-665C4739A33E}"/>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82" name="TextBox 81">
              <a:extLst>
                <a:ext uri="{FF2B5EF4-FFF2-40B4-BE49-F238E27FC236}">
                  <a16:creationId xmlns:a16="http://schemas.microsoft.com/office/drawing/2014/main" id="{6E80BB40-7111-F5C0-2921-15526166DAC4}"/>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sp>
          <p:nvSpPr>
            <p:cNvPr id="83" name="TextBox 82">
              <a:extLst>
                <a:ext uri="{FF2B5EF4-FFF2-40B4-BE49-F238E27FC236}">
                  <a16:creationId xmlns:a16="http://schemas.microsoft.com/office/drawing/2014/main" id="{B8CCEA1C-66CA-5D35-C1B1-E4B70D4EC973}"/>
                </a:ext>
              </a:extLst>
            </p:cNvPr>
            <p:cNvSpPr txBox="1"/>
            <p:nvPr/>
          </p:nvSpPr>
          <p:spPr>
            <a:xfrm>
              <a:off x="4995875" y="2758606"/>
              <a:ext cx="659861" cy="369332"/>
            </a:xfrm>
            <a:prstGeom prst="rect">
              <a:avLst/>
            </a:prstGeom>
            <a:noFill/>
          </p:spPr>
          <p:txBody>
            <a:bodyPr wrap="none" rtlCol="0">
              <a:spAutoFit/>
            </a:bodyPr>
            <a:lstStyle/>
            <a:p>
              <a:r>
                <a:rPr lang="en-US" dirty="0">
                  <a:solidFill>
                    <a:schemeClr val="bg1"/>
                  </a:solidFill>
                </a:rPr>
                <a:t>CALC</a:t>
              </a:r>
            </a:p>
          </p:txBody>
        </p:sp>
        <p:sp>
          <p:nvSpPr>
            <p:cNvPr id="84" name="TextBox 83">
              <a:extLst>
                <a:ext uri="{FF2B5EF4-FFF2-40B4-BE49-F238E27FC236}">
                  <a16:creationId xmlns:a16="http://schemas.microsoft.com/office/drawing/2014/main" id="{044A69C4-4713-0533-1BFF-C612A41EFBA1}"/>
                </a:ext>
              </a:extLst>
            </p:cNvPr>
            <p:cNvSpPr txBox="1"/>
            <p:nvPr/>
          </p:nvSpPr>
          <p:spPr>
            <a:xfrm>
              <a:off x="7076858" y="2772193"/>
              <a:ext cx="659861" cy="369332"/>
            </a:xfrm>
            <a:prstGeom prst="rect">
              <a:avLst/>
            </a:prstGeom>
            <a:noFill/>
          </p:spPr>
          <p:txBody>
            <a:bodyPr wrap="none" rtlCol="0">
              <a:spAutoFit/>
            </a:bodyPr>
            <a:lstStyle/>
            <a:p>
              <a:r>
                <a:rPr lang="en-US" dirty="0">
                  <a:solidFill>
                    <a:schemeClr val="bg1"/>
                  </a:solidFill>
                </a:rPr>
                <a:t>CALC</a:t>
              </a:r>
            </a:p>
          </p:txBody>
        </p:sp>
        <p:grpSp>
          <p:nvGrpSpPr>
            <p:cNvPr id="85" name="Group 84">
              <a:extLst>
                <a:ext uri="{FF2B5EF4-FFF2-40B4-BE49-F238E27FC236}">
                  <a16:creationId xmlns:a16="http://schemas.microsoft.com/office/drawing/2014/main" id="{DDB9C771-564B-7322-0B8C-8AC3BBBDA8E6}"/>
                </a:ext>
              </a:extLst>
            </p:cNvPr>
            <p:cNvGrpSpPr/>
            <p:nvPr/>
          </p:nvGrpSpPr>
          <p:grpSpPr>
            <a:xfrm>
              <a:off x="1578858" y="730065"/>
              <a:ext cx="1868541" cy="1470352"/>
              <a:chOff x="1578858" y="730065"/>
              <a:chExt cx="1868541" cy="1470352"/>
            </a:xfrm>
          </p:grpSpPr>
          <p:sp>
            <p:nvSpPr>
              <p:cNvPr id="89" name="Cube 88">
                <a:extLst>
                  <a:ext uri="{FF2B5EF4-FFF2-40B4-BE49-F238E27FC236}">
                    <a16:creationId xmlns:a16="http://schemas.microsoft.com/office/drawing/2014/main" id="{4707C216-716C-5C70-6B48-EC2D926A26AA}"/>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90" name="TextBox 89">
                <a:extLst>
                  <a:ext uri="{FF2B5EF4-FFF2-40B4-BE49-F238E27FC236}">
                    <a16:creationId xmlns:a16="http://schemas.microsoft.com/office/drawing/2014/main" id="{09B974A9-C06D-146C-BCFE-DE900F86F987}"/>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86" name="Straight Arrow Connector 85">
              <a:extLst>
                <a:ext uri="{FF2B5EF4-FFF2-40B4-BE49-F238E27FC236}">
                  <a16:creationId xmlns:a16="http://schemas.microsoft.com/office/drawing/2014/main" id="{20F1CA13-516D-436B-04BF-ADD02D8D9AA2}"/>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6F029DD-594E-3C14-2743-0596C09C756D}"/>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56C810-CBB2-FC74-783C-EC680B516164}"/>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B375DEC9-3B59-B89C-08C1-3AF2EFFF3348}"/>
              </a:ext>
            </a:extLst>
          </p:cNvPr>
          <p:cNvGrpSpPr/>
          <p:nvPr/>
        </p:nvGrpSpPr>
        <p:grpSpPr>
          <a:xfrm>
            <a:off x="16632" y="5958404"/>
            <a:ext cx="4166653" cy="937489"/>
            <a:chOff x="16632" y="5958404"/>
            <a:chExt cx="4166653" cy="937489"/>
          </a:xfrm>
        </p:grpSpPr>
        <p:pic>
          <p:nvPicPr>
            <p:cNvPr id="3" name="Picture 2" descr="A black background with white text&#10;&#10;Description automatically generated">
              <a:extLst>
                <a:ext uri="{FF2B5EF4-FFF2-40B4-BE49-F238E27FC236}">
                  <a16:creationId xmlns:a16="http://schemas.microsoft.com/office/drawing/2014/main" id="{00DF57F1-7E14-F6C3-1D24-1AB1CBC61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 name="Picture 2">
              <a:extLst>
                <a:ext uri="{FF2B5EF4-FFF2-40B4-BE49-F238E27FC236}">
                  <a16:creationId xmlns:a16="http://schemas.microsoft.com/office/drawing/2014/main" id="{03F5005B-F922-A30E-1D55-4C3AB5763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6490B33-F1FD-C8EE-768E-982EECF77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23EC7D0-FE46-94F7-F942-B829E641C607}"/>
                </a:ext>
              </a:extLst>
            </p:cNvPr>
            <p:cNvGrpSpPr>
              <a:grpSpLocks/>
            </p:cNvGrpSpPr>
            <p:nvPr/>
          </p:nvGrpSpPr>
          <p:grpSpPr>
            <a:xfrm>
              <a:off x="670897" y="6177411"/>
              <a:ext cx="697204" cy="673523"/>
              <a:chOff x="8375671" y="59113"/>
              <a:chExt cx="984566" cy="984566"/>
            </a:xfrm>
          </p:grpSpPr>
          <p:sp>
            <p:nvSpPr>
              <p:cNvPr id="9" name="Rectangle 8">
                <a:extLst>
                  <a:ext uri="{FF2B5EF4-FFF2-40B4-BE49-F238E27FC236}">
                    <a16:creationId xmlns:a16="http://schemas.microsoft.com/office/drawing/2014/main" id="{6634365E-CF80-9472-C6B2-91191F7620EF}"/>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0FC55EB1-ED78-8103-40FB-C233242049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8" name="Picture 8">
              <a:extLst>
                <a:ext uri="{FF2B5EF4-FFF2-40B4-BE49-F238E27FC236}">
                  <a16:creationId xmlns:a16="http://schemas.microsoft.com/office/drawing/2014/main" id="{0E16C4CD-670F-2BD1-3BB6-B862F0F2F0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5" descr="A screen shot of a computer program&#10;&#10;Description automatically generated">
            <a:extLst>
              <a:ext uri="{FF2B5EF4-FFF2-40B4-BE49-F238E27FC236}">
                <a16:creationId xmlns:a16="http://schemas.microsoft.com/office/drawing/2014/main" id="{88B9B023-DEC0-A349-EE5A-B61DC5E2F317}"/>
              </a:ext>
            </a:extLst>
          </p:cNvPr>
          <p:cNvPicPr>
            <a:picLocks noChangeAspect="1"/>
          </p:cNvPicPr>
          <p:nvPr/>
        </p:nvPicPr>
        <p:blipFill rotWithShape="1">
          <a:blip r:embed="rId7">
            <a:extLst>
              <a:ext uri="{28A0092B-C50C-407E-A947-70E740481C1C}">
                <a14:useLocalDpi xmlns:a14="http://schemas.microsoft.com/office/drawing/2010/main" val="0"/>
              </a:ext>
            </a:extLst>
          </a:blip>
          <a:srcRect r="4156"/>
          <a:stretch/>
        </p:blipFill>
        <p:spPr>
          <a:xfrm>
            <a:off x="9198653" y="1382479"/>
            <a:ext cx="2935517" cy="5123132"/>
          </a:xfrm>
          <a:prstGeom prst="rect">
            <a:avLst/>
          </a:prstGeom>
        </p:spPr>
      </p:pic>
    </p:spTree>
    <p:extLst>
      <p:ext uri="{BB962C8B-B14F-4D97-AF65-F5344CB8AC3E}">
        <p14:creationId xmlns:p14="http://schemas.microsoft.com/office/powerpoint/2010/main" val="145995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FFEC9D2D-310E-2156-529C-0F6CCDD3C5A7}"/>
              </a:ext>
            </a:extLst>
          </p:cNvPr>
          <p:cNvSpPr txBox="1"/>
          <p:nvPr/>
        </p:nvSpPr>
        <p:spPr>
          <a:xfrm>
            <a:off x="1578858" y="3408141"/>
            <a:ext cx="8646476" cy="1015663"/>
          </a:xfrm>
          <a:prstGeom prst="rect">
            <a:avLst/>
          </a:prstGeom>
          <a:noFill/>
        </p:spPr>
        <p:txBody>
          <a:bodyPr wrap="square" rtlCol="0">
            <a:spAutoFit/>
          </a:bodyPr>
          <a:lstStyle/>
          <a:p>
            <a:r>
              <a:rPr lang="en-US" sz="2000" dirty="0">
                <a:solidFill>
                  <a:schemeClr val="tx1">
                    <a:lumMod val="85000"/>
                  </a:schemeClr>
                </a:solidFill>
              </a:rPr>
              <a:t>ngen-datastream refers to the software chain that builds and validates NEXTGEN input packages (</a:t>
            </a:r>
            <a:r>
              <a:rPr lang="en-US" sz="1400" dirty="0">
                <a:solidFill>
                  <a:schemeClr val="tx1">
                    <a:lumMod val="85000"/>
                  </a:schemeClr>
                </a:solidFill>
                <a:highlight>
                  <a:srgbClr val="000000"/>
                </a:highlight>
              </a:rPr>
              <a:t>ngen-run/</a:t>
            </a:r>
            <a:r>
              <a:rPr lang="en-US" sz="2000" dirty="0">
                <a:solidFill>
                  <a:schemeClr val="tx1">
                    <a:lumMod val="85000"/>
                  </a:schemeClr>
                </a:solidFill>
              </a:rPr>
              <a:t>), executes NEXTGEN through NEXTGEN In A Box (NGIAB), and versions the entire run for reproducibility. </a:t>
            </a:r>
          </a:p>
        </p:txBody>
      </p:sp>
      <p:pic>
        <p:nvPicPr>
          <p:cNvPr id="42" name="Picture 41" descr="A diagram of a river in a box&#10;&#10;Description automatically generated">
            <a:extLst>
              <a:ext uri="{FF2B5EF4-FFF2-40B4-BE49-F238E27FC236}">
                <a16:creationId xmlns:a16="http://schemas.microsoft.com/office/drawing/2014/main" id="{5CF3135A-FB33-2522-9F48-DBA2BB482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023" y="172316"/>
            <a:ext cx="2449527" cy="2358816"/>
          </a:xfrm>
          <a:prstGeom prst="rect">
            <a:avLst/>
          </a:prstGeom>
        </p:spPr>
      </p:pic>
      <p:sp>
        <p:nvSpPr>
          <p:cNvPr id="24" name="Cube 23">
            <a:extLst>
              <a:ext uri="{FF2B5EF4-FFF2-40B4-BE49-F238E27FC236}">
                <a16:creationId xmlns:a16="http://schemas.microsoft.com/office/drawing/2014/main" id="{CCCC591C-44D9-9F58-DC81-F4326258D3D2}"/>
              </a:ext>
            </a:extLst>
          </p:cNvPr>
          <p:cNvSpPr/>
          <p:nvPr/>
        </p:nvSpPr>
        <p:spPr>
          <a:xfrm>
            <a:off x="3793041"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Validation</a:t>
            </a:r>
          </a:p>
          <a:p>
            <a:pPr algn="ctr"/>
            <a:endParaRPr lang="en-US" dirty="0">
              <a:solidFill>
                <a:schemeClr val="bg1"/>
              </a:solidFill>
            </a:endParaRPr>
          </a:p>
        </p:txBody>
      </p:sp>
      <p:sp>
        <p:nvSpPr>
          <p:cNvPr id="23" name="Arrow: Right 22">
            <a:extLst>
              <a:ext uri="{FF2B5EF4-FFF2-40B4-BE49-F238E27FC236}">
                <a16:creationId xmlns:a16="http://schemas.microsoft.com/office/drawing/2014/main" id="{FD7EF293-537E-DE23-0424-46F191595C74}"/>
              </a:ext>
            </a:extLst>
          </p:cNvPr>
          <p:cNvSpPr/>
          <p:nvPr/>
        </p:nvSpPr>
        <p:spPr>
          <a:xfrm>
            <a:off x="1703667" y="2410231"/>
            <a:ext cx="8646476" cy="101549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NGEN-DATASTREAM</a:t>
            </a:r>
          </a:p>
        </p:txBody>
      </p:sp>
      <p:grpSp>
        <p:nvGrpSpPr>
          <p:cNvPr id="14" name="Group 13">
            <a:extLst>
              <a:ext uri="{FF2B5EF4-FFF2-40B4-BE49-F238E27FC236}">
                <a16:creationId xmlns:a16="http://schemas.microsoft.com/office/drawing/2014/main" id="{FBD46A50-52A9-3245-7916-41CE6A378DE1}"/>
              </a:ext>
            </a:extLst>
          </p:cNvPr>
          <p:cNvGrpSpPr/>
          <p:nvPr/>
        </p:nvGrpSpPr>
        <p:grpSpPr>
          <a:xfrm>
            <a:off x="1578858" y="730065"/>
            <a:ext cx="1868541" cy="1470352"/>
            <a:chOff x="1578858" y="730065"/>
            <a:chExt cx="1868541" cy="1470352"/>
          </a:xfrm>
        </p:grpSpPr>
        <p:sp>
          <p:nvSpPr>
            <p:cNvPr id="20" name="Cube 19">
              <a:extLst>
                <a:ext uri="{FF2B5EF4-FFF2-40B4-BE49-F238E27FC236}">
                  <a16:creationId xmlns:a16="http://schemas.microsoft.com/office/drawing/2014/main" id="{94C81FDC-94B8-AD8D-DDF4-4D1F9E07B15E}"/>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0" name="TextBox 29">
              <a:extLst>
                <a:ext uri="{FF2B5EF4-FFF2-40B4-BE49-F238E27FC236}">
                  <a16:creationId xmlns:a16="http://schemas.microsoft.com/office/drawing/2014/main" id="{281CFE62-97E3-CF50-F635-06E288726FC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sp>
        <p:nvSpPr>
          <p:cNvPr id="32" name="TextBox 31">
            <a:extLst>
              <a:ext uri="{FF2B5EF4-FFF2-40B4-BE49-F238E27FC236}">
                <a16:creationId xmlns:a16="http://schemas.microsoft.com/office/drawing/2014/main" id="{01F811FE-1D4E-595A-DBBF-D22BEFA7D6BA}"/>
              </a:ext>
            </a:extLst>
          </p:cNvPr>
          <p:cNvSpPr txBox="1"/>
          <p:nvPr/>
        </p:nvSpPr>
        <p:spPr>
          <a:xfrm>
            <a:off x="3742557" y="1040146"/>
            <a:ext cx="301686" cy="369332"/>
          </a:xfrm>
          <a:prstGeom prst="rect">
            <a:avLst/>
          </a:prstGeom>
          <a:noFill/>
        </p:spPr>
        <p:txBody>
          <a:bodyPr wrap="none" rtlCol="0">
            <a:spAutoFit/>
          </a:bodyPr>
          <a:lstStyle/>
          <a:p>
            <a:r>
              <a:rPr lang="en-US" dirty="0">
                <a:solidFill>
                  <a:schemeClr val="bg1"/>
                </a:solidFill>
              </a:rPr>
              <a:t>2</a:t>
            </a:r>
          </a:p>
        </p:txBody>
      </p:sp>
      <p:sp>
        <p:nvSpPr>
          <p:cNvPr id="34" name="TextBox 33">
            <a:extLst>
              <a:ext uri="{FF2B5EF4-FFF2-40B4-BE49-F238E27FC236}">
                <a16:creationId xmlns:a16="http://schemas.microsoft.com/office/drawing/2014/main" id="{D1D14CF1-42F6-E961-9458-13F438EE6B12}"/>
              </a:ext>
            </a:extLst>
          </p:cNvPr>
          <p:cNvSpPr txBox="1"/>
          <p:nvPr/>
        </p:nvSpPr>
        <p:spPr>
          <a:xfrm>
            <a:off x="6009007" y="545399"/>
            <a:ext cx="301686" cy="369332"/>
          </a:xfrm>
          <a:prstGeom prst="rect">
            <a:avLst/>
          </a:prstGeom>
          <a:noFill/>
        </p:spPr>
        <p:txBody>
          <a:bodyPr wrap="none" rtlCol="0">
            <a:spAutoFit/>
          </a:bodyPr>
          <a:lstStyle/>
          <a:p>
            <a:r>
              <a:rPr lang="en-US" dirty="0">
                <a:solidFill>
                  <a:schemeClr val="bg1"/>
                </a:solidFill>
              </a:rPr>
              <a:t>3</a:t>
            </a:r>
          </a:p>
        </p:txBody>
      </p:sp>
      <p:grpSp>
        <p:nvGrpSpPr>
          <p:cNvPr id="38" name="Group 37">
            <a:extLst>
              <a:ext uri="{FF2B5EF4-FFF2-40B4-BE49-F238E27FC236}">
                <a16:creationId xmlns:a16="http://schemas.microsoft.com/office/drawing/2014/main" id="{F784AAE1-94EA-A0FE-DFA1-446C6817AF13}"/>
              </a:ext>
            </a:extLst>
          </p:cNvPr>
          <p:cNvGrpSpPr/>
          <p:nvPr/>
        </p:nvGrpSpPr>
        <p:grpSpPr>
          <a:xfrm>
            <a:off x="8742818" y="730065"/>
            <a:ext cx="1870324" cy="1470352"/>
            <a:chOff x="7775548" y="2110457"/>
            <a:chExt cx="1870324" cy="1470352"/>
          </a:xfrm>
        </p:grpSpPr>
        <p:sp>
          <p:nvSpPr>
            <p:cNvPr id="21" name="Cube 20">
              <a:extLst>
                <a:ext uri="{FF2B5EF4-FFF2-40B4-BE49-F238E27FC236}">
                  <a16:creationId xmlns:a16="http://schemas.microsoft.com/office/drawing/2014/main" id="{3C16AB2D-C6A5-1194-321E-4B9E2DA71B29}"/>
                </a:ext>
              </a:extLst>
            </p:cNvPr>
            <p:cNvSpPr/>
            <p:nvPr/>
          </p:nvSpPr>
          <p:spPr>
            <a:xfrm>
              <a:off x="7836906" y="2110457"/>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Versioning</a:t>
              </a:r>
            </a:p>
            <a:p>
              <a:pPr algn="ctr"/>
              <a:endParaRPr lang="en-US" dirty="0">
                <a:solidFill>
                  <a:schemeClr val="bg1"/>
                </a:solidFill>
              </a:endParaRPr>
            </a:p>
          </p:txBody>
        </p:sp>
        <p:sp>
          <p:nvSpPr>
            <p:cNvPr id="36" name="TextBox 35">
              <a:extLst>
                <a:ext uri="{FF2B5EF4-FFF2-40B4-BE49-F238E27FC236}">
                  <a16:creationId xmlns:a16="http://schemas.microsoft.com/office/drawing/2014/main" id="{2FB09E7B-9606-C366-2FD2-CD74925F4930}"/>
                </a:ext>
              </a:extLst>
            </p:cNvPr>
            <p:cNvSpPr txBox="1"/>
            <p:nvPr/>
          </p:nvSpPr>
          <p:spPr>
            <a:xfrm>
              <a:off x="7775548" y="2420538"/>
              <a:ext cx="301686" cy="369332"/>
            </a:xfrm>
            <a:prstGeom prst="rect">
              <a:avLst/>
            </a:prstGeom>
            <a:noFill/>
          </p:spPr>
          <p:txBody>
            <a:bodyPr wrap="none" rtlCol="0">
              <a:spAutoFit/>
            </a:bodyPr>
            <a:lstStyle/>
            <a:p>
              <a:r>
                <a:rPr lang="en-US" dirty="0">
                  <a:solidFill>
                    <a:schemeClr val="bg1"/>
                  </a:solidFill>
                </a:rPr>
                <a:t>4</a:t>
              </a:r>
            </a:p>
          </p:txBody>
        </p:sp>
      </p:grpSp>
      <p:sp>
        <p:nvSpPr>
          <p:cNvPr id="6" name="TextBox 5">
            <a:extLst>
              <a:ext uri="{FF2B5EF4-FFF2-40B4-BE49-F238E27FC236}">
                <a16:creationId xmlns:a16="http://schemas.microsoft.com/office/drawing/2014/main" id="{E97D96EF-B2B0-88DE-D4AF-00D77A3AF7F4}"/>
              </a:ext>
            </a:extLst>
          </p:cNvPr>
          <p:cNvSpPr txBox="1"/>
          <p:nvPr/>
        </p:nvSpPr>
        <p:spPr>
          <a:xfrm>
            <a:off x="1578858" y="4733770"/>
            <a:ext cx="6530820" cy="923330"/>
          </a:xfrm>
          <a:prstGeom prst="rect">
            <a:avLst/>
          </a:prstGeom>
          <a:noFill/>
        </p:spPr>
        <p:txBody>
          <a:bodyPr wrap="square" rtlCol="0">
            <a:spAutoFit/>
          </a:bodyPr>
          <a:lstStyle/>
          <a:p>
            <a:r>
              <a:rPr lang="en-US" dirty="0"/>
              <a:t>This enforces a standard folder </a:t>
            </a:r>
            <a:r>
              <a:rPr lang="en-US" sz="1400" dirty="0">
                <a:solidFill>
                  <a:schemeClr val="tx1">
                    <a:lumMod val="85000"/>
                  </a:schemeClr>
                </a:solidFill>
                <a:highlight>
                  <a:srgbClr val="000000"/>
                </a:highlight>
              </a:rPr>
              <a:t>ngen-run/</a:t>
            </a:r>
            <a:r>
              <a:rPr lang="en-US" dirty="0"/>
              <a:t> which makes validation and versioning possible. A standard run folder also allows for other new tools to easily integrate with NGIAB (e.g., DataPreprocessor).</a:t>
            </a:r>
          </a:p>
        </p:txBody>
      </p:sp>
      <p:grpSp>
        <p:nvGrpSpPr>
          <p:cNvPr id="2" name="Group 1">
            <a:extLst>
              <a:ext uri="{FF2B5EF4-FFF2-40B4-BE49-F238E27FC236}">
                <a16:creationId xmlns:a16="http://schemas.microsoft.com/office/drawing/2014/main" id="{24FE8567-6E33-A0F7-8BFA-AF220BFEA4F0}"/>
              </a:ext>
            </a:extLst>
          </p:cNvPr>
          <p:cNvGrpSpPr/>
          <p:nvPr/>
        </p:nvGrpSpPr>
        <p:grpSpPr>
          <a:xfrm>
            <a:off x="16632" y="5958404"/>
            <a:ext cx="4166653" cy="937489"/>
            <a:chOff x="16632" y="5958404"/>
            <a:chExt cx="4166653" cy="937489"/>
          </a:xfrm>
        </p:grpSpPr>
        <p:pic>
          <p:nvPicPr>
            <p:cNvPr id="3" name="Picture 2" descr="A black background with white text&#10;&#10;Description automatically generated">
              <a:extLst>
                <a:ext uri="{FF2B5EF4-FFF2-40B4-BE49-F238E27FC236}">
                  <a16:creationId xmlns:a16="http://schemas.microsoft.com/office/drawing/2014/main" id="{CE274E72-4B05-896C-4AB0-BB96FF4ED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 name="Picture 2">
              <a:extLst>
                <a:ext uri="{FF2B5EF4-FFF2-40B4-BE49-F238E27FC236}">
                  <a16:creationId xmlns:a16="http://schemas.microsoft.com/office/drawing/2014/main" id="{EF264EC3-A1A5-8FA8-4E38-BFCBA06CB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F66E46-57C8-B430-38B5-606AF4A28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845AD44-47A9-410D-7105-182E91B8EF1F}"/>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9CD90D05-DB9D-BBE5-DEFA-AC24EAB552B7}"/>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52E77DFA-B429-38D1-1079-327C6A354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A649049A-EB0E-59E9-ABE1-292518D9E0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a:extLst>
              <a:ext uri="{FF2B5EF4-FFF2-40B4-BE49-F238E27FC236}">
                <a16:creationId xmlns:a16="http://schemas.microsoft.com/office/drawing/2014/main" id="{1E1359CC-6CEA-731C-8E83-FE1BC1BF73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2818" y="4721450"/>
            <a:ext cx="3097769" cy="151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907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E5B4B-52FE-0B6C-7C72-2F69949C962D}"/>
              </a:ext>
            </a:extLst>
          </p:cNvPr>
          <p:cNvSpPr txBox="1"/>
          <p:nvPr/>
        </p:nvSpPr>
        <p:spPr>
          <a:xfrm>
            <a:off x="142212" y="86318"/>
            <a:ext cx="3165894" cy="923330"/>
          </a:xfrm>
          <a:prstGeom prst="rect">
            <a:avLst/>
          </a:prstGeom>
          <a:noFill/>
        </p:spPr>
        <p:txBody>
          <a:bodyPr wrap="square" rtlCol="0">
            <a:spAutoFit/>
          </a:bodyPr>
          <a:lstStyle/>
          <a:p>
            <a:r>
              <a:rPr lang="en-US" dirty="0">
                <a:solidFill>
                  <a:schemeClr val="tx1">
                    <a:lumMod val="85000"/>
                  </a:schemeClr>
                </a:solidFill>
              </a:rPr>
              <a:t>NEXTGEN Water Modeling Framework Datastream Conceptual Model Breakdown</a:t>
            </a:r>
          </a:p>
        </p:txBody>
      </p:sp>
      <p:sp>
        <p:nvSpPr>
          <p:cNvPr id="11" name="Cube 10">
            <a:extLst>
              <a:ext uri="{FF2B5EF4-FFF2-40B4-BE49-F238E27FC236}">
                <a16:creationId xmlns:a16="http://schemas.microsoft.com/office/drawing/2014/main" id="{E16210C5-6FAC-5F7B-10DA-5287765B499D}"/>
              </a:ext>
            </a:extLst>
          </p:cNvPr>
          <p:cNvSpPr/>
          <p:nvPr/>
        </p:nvSpPr>
        <p:spPr>
          <a:xfrm>
            <a:off x="1562990" y="270397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Realization</a:t>
            </a:r>
          </a:p>
          <a:p>
            <a:pPr algn="ctr"/>
            <a:endParaRPr lang="en-US" dirty="0">
              <a:solidFill>
                <a:schemeClr val="bg1"/>
              </a:solidFill>
            </a:endParaRPr>
          </a:p>
        </p:txBody>
      </p:sp>
      <p:sp>
        <p:nvSpPr>
          <p:cNvPr id="29" name="TextBox 28">
            <a:extLst>
              <a:ext uri="{FF2B5EF4-FFF2-40B4-BE49-F238E27FC236}">
                <a16:creationId xmlns:a16="http://schemas.microsoft.com/office/drawing/2014/main" id="{4C87606E-7D4A-D16B-6025-247F3C30A4B8}"/>
              </a:ext>
            </a:extLst>
          </p:cNvPr>
          <p:cNvSpPr txBox="1"/>
          <p:nvPr/>
        </p:nvSpPr>
        <p:spPr>
          <a:xfrm>
            <a:off x="1559502" y="4316901"/>
            <a:ext cx="1690777" cy="954107"/>
          </a:xfrm>
          <a:prstGeom prst="rect">
            <a:avLst/>
          </a:prstGeom>
          <a:noFill/>
        </p:spPr>
        <p:txBody>
          <a:bodyPr wrap="square" rtlCol="0">
            <a:spAutoFit/>
          </a:bodyPr>
          <a:lstStyle/>
          <a:p>
            <a:r>
              <a:rPr lang="en-US" sz="1400" dirty="0"/>
              <a:t>Ensures the user has supplied a valid realization file to configure NEXTGEN</a:t>
            </a:r>
          </a:p>
        </p:txBody>
      </p:sp>
      <p:sp>
        <p:nvSpPr>
          <p:cNvPr id="31" name="Cube 30">
            <a:extLst>
              <a:ext uri="{FF2B5EF4-FFF2-40B4-BE49-F238E27FC236}">
                <a16:creationId xmlns:a16="http://schemas.microsoft.com/office/drawing/2014/main" id="{FC9C65E8-9DEE-D7E3-7C75-092B3C1C3AB9}"/>
              </a:ext>
            </a:extLst>
          </p:cNvPr>
          <p:cNvSpPr/>
          <p:nvPr/>
        </p:nvSpPr>
        <p:spPr>
          <a:xfrm>
            <a:off x="3587314" y="267522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33" name="TextBox 32">
            <a:extLst>
              <a:ext uri="{FF2B5EF4-FFF2-40B4-BE49-F238E27FC236}">
                <a16:creationId xmlns:a16="http://schemas.microsoft.com/office/drawing/2014/main" id="{5D56B1F9-5537-6DBD-05E7-ABB5BD3F94C6}"/>
              </a:ext>
            </a:extLst>
          </p:cNvPr>
          <p:cNvSpPr txBox="1"/>
          <p:nvPr/>
        </p:nvSpPr>
        <p:spPr>
          <a:xfrm>
            <a:off x="7389" y="4456334"/>
            <a:ext cx="1352550" cy="369332"/>
          </a:xfrm>
          <a:prstGeom prst="rect">
            <a:avLst/>
          </a:prstGeom>
          <a:noFill/>
        </p:spPr>
        <p:txBody>
          <a:bodyPr wrap="none" rtlCol="0">
            <a:spAutoFit/>
          </a:bodyPr>
          <a:lstStyle/>
          <a:p>
            <a:r>
              <a:rPr lang="en-US" sz="1800"/>
              <a:t>Required for</a:t>
            </a:r>
          </a:p>
        </p:txBody>
      </p:sp>
      <p:sp>
        <p:nvSpPr>
          <p:cNvPr id="35" name="TextBox 34">
            <a:extLst>
              <a:ext uri="{FF2B5EF4-FFF2-40B4-BE49-F238E27FC236}">
                <a16:creationId xmlns:a16="http://schemas.microsoft.com/office/drawing/2014/main" id="{412C01A3-6788-A75E-2ADC-3A4475CEE75A}"/>
              </a:ext>
            </a:extLst>
          </p:cNvPr>
          <p:cNvSpPr txBox="1"/>
          <p:nvPr/>
        </p:nvSpPr>
        <p:spPr>
          <a:xfrm>
            <a:off x="3577736" y="4302031"/>
            <a:ext cx="1690778" cy="1600438"/>
          </a:xfrm>
          <a:prstGeom prst="rect">
            <a:avLst/>
          </a:prstGeom>
          <a:noFill/>
        </p:spPr>
        <p:txBody>
          <a:bodyPr wrap="square" rtlCol="0">
            <a:spAutoFit/>
          </a:bodyPr>
          <a:lstStyle/>
          <a:p>
            <a:r>
              <a:rPr lang="en-US" sz="1400" dirty="0"/>
              <a:t>Ensures a forcing file exists for each catchment in the hydrofabric and for each time step specified in the realization</a:t>
            </a:r>
          </a:p>
        </p:txBody>
      </p:sp>
      <p:sp>
        <p:nvSpPr>
          <p:cNvPr id="39" name="Cube 38">
            <a:extLst>
              <a:ext uri="{FF2B5EF4-FFF2-40B4-BE49-F238E27FC236}">
                <a16:creationId xmlns:a16="http://schemas.microsoft.com/office/drawing/2014/main" id="{52C4A8DF-61E5-A74D-843C-8088483C3A0C}"/>
              </a:ext>
            </a:extLst>
          </p:cNvPr>
          <p:cNvSpPr/>
          <p:nvPr/>
        </p:nvSpPr>
        <p:spPr>
          <a:xfrm>
            <a:off x="5595972" y="264671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BMI configuration</a:t>
            </a:r>
          </a:p>
          <a:p>
            <a:pPr algn="ctr"/>
            <a:endParaRPr lang="en-US" dirty="0">
              <a:solidFill>
                <a:schemeClr val="bg1"/>
              </a:solidFill>
            </a:endParaRPr>
          </a:p>
        </p:txBody>
      </p:sp>
      <p:sp>
        <p:nvSpPr>
          <p:cNvPr id="41" name="TextBox 40">
            <a:extLst>
              <a:ext uri="{FF2B5EF4-FFF2-40B4-BE49-F238E27FC236}">
                <a16:creationId xmlns:a16="http://schemas.microsoft.com/office/drawing/2014/main" id="{BEECCEDA-BCC4-E90B-7F75-3DFBA8C280C3}"/>
              </a:ext>
            </a:extLst>
          </p:cNvPr>
          <p:cNvSpPr txBox="1"/>
          <p:nvPr/>
        </p:nvSpPr>
        <p:spPr>
          <a:xfrm>
            <a:off x="5595973" y="4302031"/>
            <a:ext cx="1690778" cy="738664"/>
          </a:xfrm>
          <a:prstGeom prst="rect">
            <a:avLst/>
          </a:prstGeom>
          <a:noFill/>
        </p:spPr>
        <p:txBody>
          <a:bodyPr wrap="square" rtlCol="0">
            <a:spAutoFit/>
          </a:bodyPr>
          <a:lstStyle/>
          <a:p>
            <a:r>
              <a:rPr lang="en-US" sz="1400" dirty="0"/>
              <a:t>Ensures all BMI model configuration files exist. </a:t>
            </a:r>
          </a:p>
        </p:txBody>
      </p:sp>
      <p:sp>
        <p:nvSpPr>
          <p:cNvPr id="2" name="TextBox 1">
            <a:extLst>
              <a:ext uri="{FF2B5EF4-FFF2-40B4-BE49-F238E27FC236}">
                <a16:creationId xmlns:a16="http://schemas.microsoft.com/office/drawing/2014/main" id="{53CF0FEA-20A3-76E1-78E2-59B51660C17E}"/>
              </a:ext>
            </a:extLst>
          </p:cNvPr>
          <p:cNvSpPr txBox="1"/>
          <p:nvPr/>
        </p:nvSpPr>
        <p:spPr>
          <a:xfrm>
            <a:off x="6383584" y="904398"/>
            <a:ext cx="4771682" cy="923330"/>
          </a:xfrm>
          <a:prstGeom prst="rect">
            <a:avLst/>
          </a:prstGeom>
          <a:noFill/>
        </p:spPr>
        <p:txBody>
          <a:bodyPr wrap="square" rtlCol="0">
            <a:spAutoFit/>
          </a:bodyPr>
          <a:lstStyle/>
          <a:p>
            <a:r>
              <a:rPr lang="en-US" dirty="0"/>
              <a:t>The value of the validation step is to notify the user of any errors in the NEXTGEN run package before beginning the execution</a:t>
            </a:r>
          </a:p>
        </p:txBody>
      </p:sp>
      <p:pic>
        <p:nvPicPr>
          <p:cNvPr id="6" name="Picture 2">
            <a:extLst>
              <a:ext uri="{FF2B5EF4-FFF2-40B4-BE49-F238E27FC236}">
                <a16:creationId xmlns:a16="http://schemas.microsoft.com/office/drawing/2014/main" id="{11CBD1D2-2582-8D52-D74E-5ECA66F9B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9348" y="5042964"/>
            <a:ext cx="3097769" cy="1518751"/>
          </a:xfrm>
          <a:prstGeom prst="rect">
            <a:avLst/>
          </a:prstGeom>
          <a:noFill/>
          <a:extLst>
            <a:ext uri="{909E8E84-426E-40DD-AFC4-6F175D3DCCD1}">
              <a14:hiddenFill xmlns:a14="http://schemas.microsoft.com/office/drawing/2010/main">
                <a:solidFill>
                  <a:srgbClr val="FFFFFF"/>
                </a:solidFill>
              </a14:hiddenFill>
            </a:ext>
          </a:extLst>
        </p:spPr>
      </p:pic>
      <p:sp>
        <p:nvSpPr>
          <p:cNvPr id="7" name="Cube 6">
            <a:extLst>
              <a:ext uri="{FF2B5EF4-FFF2-40B4-BE49-F238E27FC236}">
                <a16:creationId xmlns:a16="http://schemas.microsoft.com/office/drawing/2014/main" id="{DABC6F43-34D6-CA5B-CB14-E82DE085D125}"/>
              </a:ext>
            </a:extLst>
          </p:cNvPr>
          <p:cNvSpPr/>
          <p:nvPr/>
        </p:nvSpPr>
        <p:spPr>
          <a:xfrm>
            <a:off x="3793041"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Validation</a:t>
            </a:r>
          </a:p>
          <a:p>
            <a:pPr algn="ctr"/>
            <a:endParaRPr lang="en-US" dirty="0">
              <a:solidFill>
                <a:schemeClr val="bg1"/>
              </a:solidFill>
            </a:endParaRPr>
          </a:p>
        </p:txBody>
      </p:sp>
      <p:sp>
        <p:nvSpPr>
          <p:cNvPr id="8" name="TextBox 7">
            <a:extLst>
              <a:ext uri="{FF2B5EF4-FFF2-40B4-BE49-F238E27FC236}">
                <a16:creationId xmlns:a16="http://schemas.microsoft.com/office/drawing/2014/main" id="{40C14F0E-4C53-6CC1-9AB4-9E4612BB84DA}"/>
              </a:ext>
            </a:extLst>
          </p:cNvPr>
          <p:cNvSpPr txBox="1"/>
          <p:nvPr/>
        </p:nvSpPr>
        <p:spPr>
          <a:xfrm>
            <a:off x="3742557" y="1040146"/>
            <a:ext cx="301686" cy="369332"/>
          </a:xfrm>
          <a:prstGeom prst="rect">
            <a:avLst/>
          </a:prstGeom>
          <a:noFill/>
        </p:spPr>
        <p:txBody>
          <a:bodyPr wrap="none" rtlCol="0">
            <a:spAutoFit/>
          </a:bodyPr>
          <a:lstStyle/>
          <a:p>
            <a:r>
              <a:rPr lang="en-US" dirty="0">
                <a:solidFill>
                  <a:schemeClr val="bg1"/>
                </a:solidFill>
              </a:rPr>
              <a:t>2</a:t>
            </a:r>
          </a:p>
        </p:txBody>
      </p:sp>
      <p:cxnSp>
        <p:nvCxnSpPr>
          <p:cNvPr id="13" name="Straight Arrow Connector 12">
            <a:extLst>
              <a:ext uri="{FF2B5EF4-FFF2-40B4-BE49-F238E27FC236}">
                <a16:creationId xmlns:a16="http://schemas.microsoft.com/office/drawing/2014/main" id="{172A1CB5-3AC7-FD19-2AB3-54B29E71F55D}"/>
              </a:ext>
            </a:extLst>
          </p:cNvPr>
          <p:cNvCxnSpPr>
            <a:cxnSpLocks/>
          </p:cNvCxnSpPr>
          <p:nvPr/>
        </p:nvCxnSpPr>
        <p:spPr>
          <a:xfrm>
            <a:off x="232914" y="3571336"/>
            <a:ext cx="11266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115E14-F5B5-1987-A6FA-F8FA53695118}"/>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65C3B2-C11F-3C5B-8428-1E21BDCE0BED}"/>
              </a:ext>
            </a:extLst>
          </p:cNvPr>
          <p:cNvCxnSpPr>
            <a:cxnSpLocks/>
          </p:cNvCxnSpPr>
          <p:nvPr/>
        </p:nvCxnSpPr>
        <p:spPr>
          <a:xfrm flipH="1">
            <a:off x="232914" y="1631662"/>
            <a:ext cx="3282212"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4660663-8427-23E0-3485-8D6064C40F4E}"/>
              </a:ext>
            </a:extLst>
          </p:cNvPr>
          <p:cNvGrpSpPr/>
          <p:nvPr/>
        </p:nvGrpSpPr>
        <p:grpSpPr>
          <a:xfrm>
            <a:off x="16632" y="5958404"/>
            <a:ext cx="4166653" cy="937489"/>
            <a:chOff x="16632" y="5958404"/>
            <a:chExt cx="4166653" cy="937489"/>
          </a:xfrm>
        </p:grpSpPr>
        <p:pic>
          <p:nvPicPr>
            <p:cNvPr id="20" name="Picture 19" descr="A black background with white text&#10;&#10;Description automatically generated">
              <a:extLst>
                <a:ext uri="{FF2B5EF4-FFF2-40B4-BE49-F238E27FC236}">
                  <a16:creationId xmlns:a16="http://schemas.microsoft.com/office/drawing/2014/main" id="{D55ECF36-CB0E-E279-AE32-12D94F3CB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22" name="Picture 2">
              <a:extLst>
                <a:ext uri="{FF2B5EF4-FFF2-40B4-BE49-F238E27FC236}">
                  <a16:creationId xmlns:a16="http://schemas.microsoft.com/office/drawing/2014/main" id="{5F6A2515-B9A9-AB54-6385-3E46FB1E9B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28E7F7C8-0F0F-12A2-422B-0A1894A33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665C1CEA-B584-6994-106E-1E8F0FC00902}"/>
                </a:ext>
              </a:extLst>
            </p:cNvPr>
            <p:cNvGrpSpPr>
              <a:grpSpLocks/>
            </p:cNvGrpSpPr>
            <p:nvPr/>
          </p:nvGrpSpPr>
          <p:grpSpPr>
            <a:xfrm>
              <a:off x="670897" y="6177411"/>
              <a:ext cx="697204" cy="673523"/>
              <a:chOff x="8375671" y="59113"/>
              <a:chExt cx="984566" cy="984566"/>
            </a:xfrm>
          </p:grpSpPr>
          <p:sp>
            <p:nvSpPr>
              <p:cNvPr id="26" name="Rectangle 25">
                <a:extLst>
                  <a:ext uri="{FF2B5EF4-FFF2-40B4-BE49-F238E27FC236}">
                    <a16:creationId xmlns:a16="http://schemas.microsoft.com/office/drawing/2014/main" id="{8F2B764B-C7F3-40EE-4A25-C971C5508573}"/>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6">
                <a:extLst>
                  <a:ext uri="{FF2B5EF4-FFF2-40B4-BE49-F238E27FC236}">
                    <a16:creationId xmlns:a16="http://schemas.microsoft.com/office/drawing/2014/main" id="{D70A6DF2-F97D-3BC6-DF02-E3938AFFC4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25" name="Picture 8">
              <a:extLst>
                <a:ext uri="{FF2B5EF4-FFF2-40B4-BE49-F238E27FC236}">
                  <a16:creationId xmlns:a16="http://schemas.microsoft.com/office/drawing/2014/main" id="{0B4FC841-8DB6-4218-1644-B5804AD73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87D1DF29-49BA-961D-B772-88F4CA48E89E}"/>
              </a:ext>
            </a:extLst>
          </p:cNvPr>
          <p:cNvSpPr txBox="1"/>
          <p:nvPr/>
        </p:nvSpPr>
        <p:spPr>
          <a:xfrm>
            <a:off x="8321463" y="2057641"/>
            <a:ext cx="3294920" cy="646331"/>
          </a:xfrm>
          <a:prstGeom prst="rect">
            <a:avLst/>
          </a:prstGeom>
          <a:noFill/>
        </p:spPr>
        <p:txBody>
          <a:bodyPr wrap="square" rtlCol="0">
            <a:spAutoFit/>
          </a:bodyPr>
          <a:lstStyle/>
          <a:p>
            <a:r>
              <a:rPr lang="en-US" dirty="0"/>
              <a:t>Coming soon -&gt; BMI module variable mapping validation</a:t>
            </a:r>
          </a:p>
        </p:txBody>
      </p:sp>
    </p:spTree>
    <p:extLst>
      <p:ext uri="{BB962C8B-B14F-4D97-AF65-F5344CB8AC3E}">
        <p14:creationId xmlns:p14="http://schemas.microsoft.com/office/powerpoint/2010/main" val="272307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p:bldP spid="31" grpId="0" animBg="1"/>
      <p:bldP spid="33" grpId="0"/>
      <p:bldP spid="35" grpId="0"/>
      <p:bldP spid="39"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FFEC9D2D-310E-2156-529C-0F6CCDD3C5A7}"/>
              </a:ext>
            </a:extLst>
          </p:cNvPr>
          <p:cNvSpPr txBox="1"/>
          <p:nvPr/>
        </p:nvSpPr>
        <p:spPr>
          <a:xfrm>
            <a:off x="1578858" y="3408141"/>
            <a:ext cx="8646476" cy="1015663"/>
          </a:xfrm>
          <a:prstGeom prst="rect">
            <a:avLst/>
          </a:prstGeom>
          <a:noFill/>
        </p:spPr>
        <p:txBody>
          <a:bodyPr wrap="square" rtlCol="0">
            <a:spAutoFit/>
          </a:bodyPr>
          <a:lstStyle/>
          <a:p>
            <a:r>
              <a:rPr lang="en-US" sz="2000" dirty="0">
                <a:solidFill>
                  <a:schemeClr val="tx1">
                    <a:lumMod val="85000"/>
                  </a:schemeClr>
                </a:solidFill>
              </a:rPr>
              <a:t>ngen-datastream refers to the software chain that builds and validates NEXTGEN input packages (</a:t>
            </a:r>
            <a:r>
              <a:rPr lang="en-US" sz="1400" dirty="0">
                <a:solidFill>
                  <a:schemeClr val="tx1">
                    <a:lumMod val="85000"/>
                  </a:schemeClr>
                </a:solidFill>
                <a:highlight>
                  <a:srgbClr val="000000"/>
                </a:highlight>
              </a:rPr>
              <a:t>ngen-run/</a:t>
            </a:r>
            <a:r>
              <a:rPr lang="en-US" sz="2000" dirty="0">
                <a:solidFill>
                  <a:schemeClr val="tx1">
                    <a:lumMod val="85000"/>
                  </a:schemeClr>
                </a:solidFill>
              </a:rPr>
              <a:t>), executes NEXTGEN through NEXTGEN In A Box (NGIAB), and versions the entire run for reproducibility. </a:t>
            </a:r>
          </a:p>
        </p:txBody>
      </p:sp>
      <p:pic>
        <p:nvPicPr>
          <p:cNvPr id="42" name="Picture 41" descr="A diagram of a river in a box&#10;&#10;Description automatically generated">
            <a:extLst>
              <a:ext uri="{FF2B5EF4-FFF2-40B4-BE49-F238E27FC236}">
                <a16:creationId xmlns:a16="http://schemas.microsoft.com/office/drawing/2014/main" id="{5CF3135A-FB33-2522-9F48-DBA2BB482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023" y="172316"/>
            <a:ext cx="2449527" cy="2358816"/>
          </a:xfrm>
          <a:prstGeom prst="rect">
            <a:avLst/>
          </a:prstGeom>
        </p:spPr>
      </p:pic>
      <p:sp>
        <p:nvSpPr>
          <p:cNvPr id="24" name="Cube 23">
            <a:extLst>
              <a:ext uri="{FF2B5EF4-FFF2-40B4-BE49-F238E27FC236}">
                <a16:creationId xmlns:a16="http://schemas.microsoft.com/office/drawing/2014/main" id="{CCCC591C-44D9-9F58-DC81-F4326258D3D2}"/>
              </a:ext>
            </a:extLst>
          </p:cNvPr>
          <p:cNvSpPr/>
          <p:nvPr/>
        </p:nvSpPr>
        <p:spPr>
          <a:xfrm>
            <a:off x="3793041"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Validation</a:t>
            </a:r>
          </a:p>
          <a:p>
            <a:pPr algn="ctr"/>
            <a:endParaRPr lang="en-US" dirty="0">
              <a:solidFill>
                <a:schemeClr val="bg1"/>
              </a:solidFill>
            </a:endParaRPr>
          </a:p>
        </p:txBody>
      </p:sp>
      <p:sp>
        <p:nvSpPr>
          <p:cNvPr id="23" name="Arrow: Right 22">
            <a:extLst>
              <a:ext uri="{FF2B5EF4-FFF2-40B4-BE49-F238E27FC236}">
                <a16:creationId xmlns:a16="http://schemas.microsoft.com/office/drawing/2014/main" id="{FD7EF293-537E-DE23-0424-46F191595C74}"/>
              </a:ext>
            </a:extLst>
          </p:cNvPr>
          <p:cNvSpPr/>
          <p:nvPr/>
        </p:nvSpPr>
        <p:spPr>
          <a:xfrm>
            <a:off x="1703667" y="2410231"/>
            <a:ext cx="8646476" cy="101549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NGEN-DATASTREAM</a:t>
            </a:r>
          </a:p>
        </p:txBody>
      </p:sp>
      <p:grpSp>
        <p:nvGrpSpPr>
          <p:cNvPr id="14" name="Group 13">
            <a:extLst>
              <a:ext uri="{FF2B5EF4-FFF2-40B4-BE49-F238E27FC236}">
                <a16:creationId xmlns:a16="http://schemas.microsoft.com/office/drawing/2014/main" id="{FBD46A50-52A9-3245-7916-41CE6A378DE1}"/>
              </a:ext>
            </a:extLst>
          </p:cNvPr>
          <p:cNvGrpSpPr/>
          <p:nvPr/>
        </p:nvGrpSpPr>
        <p:grpSpPr>
          <a:xfrm>
            <a:off x="1578858" y="730065"/>
            <a:ext cx="1868541" cy="1470352"/>
            <a:chOff x="1578858" y="730065"/>
            <a:chExt cx="1868541" cy="1470352"/>
          </a:xfrm>
        </p:grpSpPr>
        <p:sp>
          <p:nvSpPr>
            <p:cNvPr id="20" name="Cube 19">
              <a:extLst>
                <a:ext uri="{FF2B5EF4-FFF2-40B4-BE49-F238E27FC236}">
                  <a16:creationId xmlns:a16="http://schemas.microsoft.com/office/drawing/2014/main" id="{94C81FDC-94B8-AD8D-DDF4-4D1F9E07B15E}"/>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0" name="TextBox 29">
              <a:extLst>
                <a:ext uri="{FF2B5EF4-FFF2-40B4-BE49-F238E27FC236}">
                  <a16:creationId xmlns:a16="http://schemas.microsoft.com/office/drawing/2014/main" id="{281CFE62-97E3-CF50-F635-06E288726FC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sp>
        <p:nvSpPr>
          <p:cNvPr id="32" name="TextBox 31">
            <a:extLst>
              <a:ext uri="{FF2B5EF4-FFF2-40B4-BE49-F238E27FC236}">
                <a16:creationId xmlns:a16="http://schemas.microsoft.com/office/drawing/2014/main" id="{01F811FE-1D4E-595A-DBBF-D22BEFA7D6BA}"/>
              </a:ext>
            </a:extLst>
          </p:cNvPr>
          <p:cNvSpPr txBox="1"/>
          <p:nvPr/>
        </p:nvSpPr>
        <p:spPr>
          <a:xfrm>
            <a:off x="3742557" y="1040146"/>
            <a:ext cx="301686" cy="369332"/>
          </a:xfrm>
          <a:prstGeom prst="rect">
            <a:avLst/>
          </a:prstGeom>
          <a:noFill/>
        </p:spPr>
        <p:txBody>
          <a:bodyPr wrap="none" rtlCol="0">
            <a:spAutoFit/>
          </a:bodyPr>
          <a:lstStyle/>
          <a:p>
            <a:r>
              <a:rPr lang="en-US" dirty="0">
                <a:solidFill>
                  <a:schemeClr val="bg1"/>
                </a:solidFill>
              </a:rPr>
              <a:t>2</a:t>
            </a:r>
          </a:p>
        </p:txBody>
      </p:sp>
      <p:sp>
        <p:nvSpPr>
          <p:cNvPr id="34" name="TextBox 33">
            <a:extLst>
              <a:ext uri="{FF2B5EF4-FFF2-40B4-BE49-F238E27FC236}">
                <a16:creationId xmlns:a16="http://schemas.microsoft.com/office/drawing/2014/main" id="{D1D14CF1-42F6-E961-9458-13F438EE6B12}"/>
              </a:ext>
            </a:extLst>
          </p:cNvPr>
          <p:cNvSpPr txBox="1"/>
          <p:nvPr/>
        </p:nvSpPr>
        <p:spPr>
          <a:xfrm>
            <a:off x="6009007" y="545399"/>
            <a:ext cx="301686" cy="369332"/>
          </a:xfrm>
          <a:prstGeom prst="rect">
            <a:avLst/>
          </a:prstGeom>
          <a:noFill/>
        </p:spPr>
        <p:txBody>
          <a:bodyPr wrap="none" rtlCol="0">
            <a:spAutoFit/>
          </a:bodyPr>
          <a:lstStyle/>
          <a:p>
            <a:r>
              <a:rPr lang="en-US" dirty="0">
                <a:solidFill>
                  <a:schemeClr val="bg1"/>
                </a:solidFill>
              </a:rPr>
              <a:t>3</a:t>
            </a:r>
          </a:p>
        </p:txBody>
      </p:sp>
      <p:grpSp>
        <p:nvGrpSpPr>
          <p:cNvPr id="38" name="Group 37">
            <a:extLst>
              <a:ext uri="{FF2B5EF4-FFF2-40B4-BE49-F238E27FC236}">
                <a16:creationId xmlns:a16="http://schemas.microsoft.com/office/drawing/2014/main" id="{F784AAE1-94EA-A0FE-DFA1-446C6817AF13}"/>
              </a:ext>
            </a:extLst>
          </p:cNvPr>
          <p:cNvGrpSpPr/>
          <p:nvPr/>
        </p:nvGrpSpPr>
        <p:grpSpPr>
          <a:xfrm>
            <a:off x="8742818" y="730065"/>
            <a:ext cx="1870324" cy="1470352"/>
            <a:chOff x="7775548" y="2110457"/>
            <a:chExt cx="1870324" cy="1470352"/>
          </a:xfrm>
        </p:grpSpPr>
        <p:sp>
          <p:nvSpPr>
            <p:cNvPr id="21" name="Cube 20">
              <a:extLst>
                <a:ext uri="{FF2B5EF4-FFF2-40B4-BE49-F238E27FC236}">
                  <a16:creationId xmlns:a16="http://schemas.microsoft.com/office/drawing/2014/main" id="{3C16AB2D-C6A5-1194-321E-4B9E2DA71B29}"/>
                </a:ext>
              </a:extLst>
            </p:cNvPr>
            <p:cNvSpPr/>
            <p:nvPr/>
          </p:nvSpPr>
          <p:spPr>
            <a:xfrm>
              <a:off x="7836906" y="2110457"/>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Versioning</a:t>
              </a:r>
            </a:p>
            <a:p>
              <a:pPr algn="ctr"/>
              <a:endParaRPr lang="en-US" dirty="0">
                <a:solidFill>
                  <a:schemeClr val="bg1"/>
                </a:solidFill>
              </a:endParaRPr>
            </a:p>
          </p:txBody>
        </p:sp>
        <p:sp>
          <p:nvSpPr>
            <p:cNvPr id="36" name="TextBox 35">
              <a:extLst>
                <a:ext uri="{FF2B5EF4-FFF2-40B4-BE49-F238E27FC236}">
                  <a16:creationId xmlns:a16="http://schemas.microsoft.com/office/drawing/2014/main" id="{2FB09E7B-9606-C366-2FD2-CD74925F4930}"/>
                </a:ext>
              </a:extLst>
            </p:cNvPr>
            <p:cNvSpPr txBox="1"/>
            <p:nvPr/>
          </p:nvSpPr>
          <p:spPr>
            <a:xfrm>
              <a:off x="7775548" y="2420538"/>
              <a:ext cx="301686" cy="369332"/>
            </a:xfrm>
            <a:prstGeom prst="rect">
              <a:avLst/>
            </a:prstGeom>
            <a:noFill/>
          </p:spPr>
          <p:txBody>
            <a:bodyPr wrap="none" rtlCol="0">
              <a:spAutoFit/>
            </a:bodyPr>
            <a:lstStyle/>
            <a:p>
              <a:r>
                <a:rPr lang="en-US" dirty="0">
                  <a:solidFill>
                    <a:schemeClr val="bg1"/>
                  </a:solidFill>
                </a:rPr>
                <a:t>4</a:t>
              </a:r>
            </a:p>
          </p:txBody>
        </p:sp>
      </p:grpSp>
      <p:sp>
        <p:nvSpPr>
          <p:cNvPr id="6" name="TextBox 5">
            <a:extLst>
              <a:ext uri="{FF2B5EF4-FFF2-40B4-BE49-F238E27FC236}">
                <a16:creationId xmlns:a16="http://schemas.microsoft.com/office/drawing/2014/main" id="{E97D96EF-B2B0-88DE-D4AF-00D77A3AF7F4}"/>
              </a:ext>
            </a:extLst>
          </p:cNvPr>
          <p:cNvSpPr txBox="1"/>
          <p:nvPr/>
        </p:nvSpPr>
        <p:spPr>
          <a:xfrm>
            <a:off x="1578858" y="4733770"/>
            <a:ext cx="6530820" cy="923330"/>
          </a:xfrm>
          <a:prstGeom prst="rect">
            <a:avLst/>
          </a:prstGeom>
          <a:noFill/>
        </p:spPr>
        <p:txBody>
          <a:bodyPr wrap="square" rtlCol="0">
            <a:spAutoFit/>
          </a:bodyPr>
          <a:lstStyle/>
          <a:p>
            <a:r>
              <a:rPr lang="en-US" dirty="0"/>
              <a:t>This enforces a standard folder </a:t>
            </a:r>
            <a:r>
              <a:rPr lang="en-US" sz="1400" dirty="0">
                <a:solidFill>
                  <a:schemeClr val="tx1">
                    <a:lumMod val="85000"/>
                  </a:schemeClr>
                </a:solidFill>
                <a:highlight>
                  <a:srgbClr val="000000"/>
                </a:highlight>
              </a:rPr>
              <a:t>ngen-run/</a:t>
            </a:r>
            <a:r>
              <a:rPr lang="en-US" dirty="0"/>
              <a:t> which makes validation and versioning possible. A standard run folder also allows for other new tools to easily integrate with NGIAB (e.g., DataPreprocessor).</a:t>
            </a:r>
          </a:p>
        </p:txBody>
      </p:sp>
      <p:grpSp>
        <p:nvGrpSpPr>
          <p:cNvPr id="2" name="Group 1">
            <a:extLst>
              <a:ext uri="{FF2B5EF4-FFF2-40B4-BE49-F238E27FC236}">
                <a16:creationId xmlns:a16="http://schemas.microsoft.com/office/drawing/2014/main" id="{24FE8567-6E33-A0F7-8BFA-AF220BFEA4F0}"/>
              </a:ext>
            </a:extLst>
          </p:cNvPr>
          <p:cNvGrpSpPr/>
          <p:nvPr/>
        </p:nvGrpSpPr>
        <p:grpSpPr>
          <a:xfrm>
            <a:off x="16632" y="5958404"/>
            <a:ext cx="4166653" cy="937489"/>
            <a:chOff x="16632" y="5958404"/>
            <a:chExt cx="4166653" cy="937489"/>
          </a:xfrm>
        </p:grpSpPr>
        <p:pic>
          <p:nvPicPr>
            <p:cNvPr id="3" name="Picture 2" descr="A black background with white text&#10;&#10;Description automatically generated">
              <a:extLst>
                <a:ext uri="{FF2B5EF4-FFF2-40B4-BE49-F238E27FC236}">
                  <a16:creationId xmlns:a16="http://schemas.microsoft.com/office/drawing/2014/main" id="{CE274E72-4B05-896C-4AB0-BB96FF4ED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 name="Picture 2">
              <a:extLst>
                <a:ext uri="{FF2B5EF4-FFF2-40B4-BE49-F238E27FC236}">
                  <a16:creationId xmlns:a16="http://schemas.microsoft.com/office/drawing/2014/main" id="{EF264EC3-A1A5-8FA8-4E38-BFCBA06CB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F66E46-57C8-B430-38B5-606AF4A28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845AD44-47A9-410D-7105-182E91B8EF1F}"/>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9CD90D05-DB9D-BBE5-DEFA-AC24EAB552B7}"/>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52E77DFA-B429-38D1-1079-327C6A354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A649049A-EB0E-59E9-ABE1-292518D9E0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a:extLst>
              <a:ext uri="{FF2B5EF4-FFF2-40B4-BE49-F238E27FC236}">
                <a16:creationId xmlns:a16="http://schemas.microsoft.com/office/drawing/2014/main" id="{1E1359CC-6CEA-731C-8E83-FE1BC1BF73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2818" y="4721450"/>
            <a:ext cx="3097769" cy="151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26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3D92F6-CC05-B2D9-4714-24A378CCDFDF}"/>
              </a:ext>
            </a:extLst>
          </p:cNvPr>
          <p:cNvSpPr txBox="1"/>
          <p:nvPr/>
        </p:nvSpPr>
        <p:spPr>
          <a:xfrm>
            <a:off x="8742818" y="1040146"/>
            <a:ext cx="301686" cy="369332"/>
          </a:xfrm>
          <a:prstGeom prst="rect">
            <a:avLst/>
          </a:prstGeom>
          <a:noFill/>
        </p:spPr>
        <p:txBody>
          <a:bodyPr wrap="none" rtlCol="0">
            <a:spAutoFit/>
          </a:bodyPr>
          <a:lstStyle/>
          <a:p>
            <a:r>
              <a:rPr lang="en-US" dirty="0">
                <a:solidFill>
                  <a:schemeClr val="bg1"/>
                </a:solidFill>
              </a:rPr>
              <a:t>4</a:t>
            </a:r>
          </a:p>
        </p:txBody>
      </p:sp>
      <p:grpSp>
        <p:nvGrpSpPr>
          <p:cNvPr id="3" name="Group 2">
            <a:extLst>
              <a:ext uri="{FF2B5EF4-FFF2-40B4-BE49-F238E27FC236}">
                <a16:creationId xmlns:a16="http://schemas.microsoft.com/office/drawing/2014/main" id="{5DEE641A-B32B-556D-6F67-60B6B30D8869}"/>
              </a:ext>
            </a:extLst>
          </p:cNvPr>
          <p:cNvGrpSpPr/>
          <p:nvPr/>
        </p:nvGrpSpPr>
        <p:grpSpPr>
          <a:xfrm>
            <a:off x="8742818" y="730065"/>
            <a:ext cx="1870324" cy="1470352"/>
            <a:chOff x="7775548" y="2110457"/>
            <a:chExt cx="1870324" cy="1470352"/>
          </a:xfrm>
        </p:grpSpPr>
        <p:sp>
          <p:nvSpPr>
            <p:cNvPr id="4" name="Cube 3">
              <a:extLst>
                <a:ext uri="{FF2B5EF4-FFF2-40B4-BE49-F238E27FC236}">
                  <a16:creationId xmlns:a16="http://schemas.microsoft.com/office/drawing/2014/main" id="{20C6790F-5086-DAFB-704D-1941336C5769}"/>
                </a:ext>
              </a:extLst>
            </p:cNvPr>
            <p:cNvSpPr/>
            <p:nvPr/>
          </p:nvSpPr>
          <p:spPr>
            <a:xfrm>
              <a:off x="7836906" y="2110457"/>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Versioning</a:t>
              </a:r>
            </a:p>
            <a:p>
              <a:pPr algn="ctr"/>
              <a:endParaRPr lang="en-US" dirty="0">
                <a:solidFill>
                  <a:schemeClr val="bg1"/>
                </a:solidFill>
              </a:endParaRPr>
            </a:p>
          </p:txBody>
        </p:sp>
        <p:sp>
          <p:nvSpPr>
            <p:cNvPr id="5" name="TextBox 4">
              <a:extLst>
                <a:ext uri="{FF2B5EF4-FFF2-40B4-BE49-F238E27FC236}">
                  <a16:creationId xmlns:a16="http://schemas.microsoft.com/office/drawing/2014/main" id="{92DE3313-D6C0-0C99-BDFE-E0AFCCF3D91E}"/>
                </a:ext>
              </a:extLst>
            </p:cNvPr>
            <p:cNvSpPr txBox="1"/>
            <p:nvPr/>
          </p:nvSpPr>
          <p:spPr>
            <a:xfrm>
              <a:off x="7775548" y="2420538"/>
              <a:ext cx="301686" cy="369332"/>
            </a:xfrm>
            <a:prstGeom prst="rect">
              <a:avLst/>
            </a:prstGeom>
            <a:noFill/>
          </p:spPr>
          <p:txBody>
            <a:bodyPr wrap="none" rtlCol="0">
              <a:spAutoFit/>
            </a:bodyPr>
            <a:lstStyle/>
            <a:p>
              <a:r>
                <a:rPr lang="en-US" dirty="0">
                  <a:solidFill>
                    <a:schemeClr val="bg1"/>
                  </a:solidFill>
                </a:rPr>
                <a:t>4</a:t>
              </a:r>
            </a:p>
          </p:txBody>
        </p:sp>
      </p:grpSp>
      <p:grpSp>
        <p:nvGrpSpPr>
          <p:cNvPr id="6" name="Group 5">
            <a:extLst>
              <a:ext uri="{FF2B5EF4-FFF2-40B4-BE49-F238E27FC236}">
                <a16:creationId xmlns:a16="http://schemas.microsoft.com/office/drawing/2014/main" id="{B049D278-E717-BC98-D892-EE1FD535EF3F}"/>
              </a:ext>
            </a:extLst>
          </p:cNvPr>
          <p:cNvGrpSpPr/>
          <p:nvPr/>
        </p:nvGrpSpPr>
        <p:grpSpPr>
          <a:xfrm>
            <a:off x="16632" y="5958404"/>
            <a:ext cx="4166653" cy="937489"/>
            <a:chOff x="16632" y="5958404"/>
            <a:chExt cx="4166653" cy="937489"/>
          </a:xfrm>
        </p:grpSpPr>
        <p:pic>
          <p:nvPicPr>
            <p:cNvPr id="7" name="Picture 6" descr="A black background with white text&#10;&#10;Description automatically generated">
              <a:extLst>
                <a:ext uri="{FF2B5EF4-FFF2-40B4-BE49-F238E27FC236}">
                  <a16:creationId xmlns:a16="http://schemas.microsoft.com/office/drawing/2014/main" id="{F587E43F-C9D3-E5A1-D7E6-279A06C45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8" name="Picture 2">
              <a:extLst>
                <a:ext uri="{FF2B5EF4-FFF2-40B4-BE49-F238E27FC236}">
                  <a16:creationId xmlns:a16="http://schemas.microsoft.com/office/drawing/2014/main" id="{350A552A-EDC2-4480-CEFA-222291E6A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C35262B-02DB-8950-B20A-B60E1A2BE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18407590-3280-D05C-F6A5-F711DE18797B}"/>
                </a:ext>
              </a:extLst>
            </p:cNvPr>
            <p:cNvGrpSpPr>
              <a:grpSpLocks/>
            </p:cNvGrpSpPr>
            <p:nvPr/>
          </p:nvGrpSpPr>
          <p:grpSpPr>
            <a:xfrm>
              <a:off x="670897" y="6177411"/>
              <a:ext cx="697204" cy="673523"/>
              <a:chOff x="8375671" y="59113"/>
              <a:chExt cx="984566" cy="984566"/>
            </a:xfrm>
          </p:grpSpPr>
          <p:sp>
            <p:nvSpPr>
              <p:cNvPr id="18" name="Rectangle 17">
                <a:extLst>
                  <a:ext uri="{FF2B5EF4-FFF2-40B4-BE49-F238E27FC236}">
                    <a16:creationId xmlns:a16="http://schemas.microsoft.com/office/drawing/2014/main" id="{84482500-3E39-2A45-A4FF-B351AFBAB275}"/>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6">
                <a:extLst>
                  <a:ext uri="{FF2B5EF4-FFF2-40B4-BE49-F238E27FC236}">
                    <a16:creationId xmlns:a16="http://schemas.microsoft.com/office/drawing/2014/main" id="{E491C556-AA8B-A44E-2F06-860774004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6" name="Picture 8">
              <a:extLst>
                <a:ext uri="{FF2B5EF4-FFF2-40B4-BE49-F238E27FC236}">
                  <a16:creationId xmlns:a16="http://schemas.microsoft.com/office/drawing/2014/main" id="{126C3387-3FCE-6156-327A-7F32395D6C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2D441CDB-A218-0AC5-B29F-E940CD731EF4}"/>
              </a:ext>
            </a:extLst>
          </p:cNvPr>
          <p:cNvSpPr txBox="1"/>
          <p:nvPr/>
        </p:nvSpPr>
        <p:spPr>
          <a:xfrm>
            <a:off x="473642" y="1500010"/>
            <a:ext cx="610069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Merkle Tree based hashing algorithm	</a:t>
            </a:r>
          </a:p>
          <a:p>
            <a:pPr marL="742950" lvl="1" indent="-285750">
              <a:buFont typeface="Arial" panose="020B0604020202020204" pitchFamily="34" charset="0"/>
              <a:buChar char="•"/>
            </a:pPr>
            <a:r>
              <a:rPr lang="en-US" dirty="0"/>
              <a:t>“Root” hash allows for quickly identifying if two </a:t>
            </a:r>
            <a:r>
              <a:rPr lang="en-US" dirty="0" err="1"/>
              <a:t>ngen</a:t>
            </a:r>
            <a:r>
              <a:rPr lang="en-US" dirty="0"/>
              <a:t>-run directories are different. </a:t>
            </a:r>
          </a:p>
          <a:p>
            <a:pPr marL="742950" lvl="1" indent="-285750">
              <a:buFont typeface="Arial" panose="020B0604020202020204" pitchFamily="34" charset="0"/>
              <a:buChar char="•"/>
            </a:pPr>
            <a:r>
              <a:rPr lang="en-US" dirty="0"/>
              <a:t>Ability to query whether some file is a part of the tree represented by the root hash</a:t>
            </a:r>
          </a:p>
          <a:p>
            <a:pPr marL="742950" lvl="1" indent="-285750">
              <a:buFont typeface="Arial" panose="020B0604020202020204" pitchFamily="34" charset="0"/>
              <a:buChar char="•"/>
            </a:pPr>
            <a:r>
              <a:rPr lang="en-US" dirty="0"/>
              <a:t>Ability to compare files without opening them</a:t>
            </a:r>
          </a:p>
        </p:txBody>
      </p:sp>
      <p:pic>
        <p:nvPicPr>
          <p:cNvPr id="12" name="Picture 11" descr="A screen shot of a computer&#10;&#10;Description automatically generated">
            <a:extLst>
              <a:ext uri="{FF2B5EF4-FFF2-40B4-BE49-F238E27FC236}">
                <a16:creationId xmlns:a16="http://schemas.microsoft.com/office/drawing/2014/main" id="{01437169-90C9-3B8A-4031-20164FB4E6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9499" y="3616777"/>
            <a:ext cx="9046664" cy="1157816"/>
          </a:xfrm>
          <a:prstGeom prst="rect">
            <a:avLst/>
          </a:prstGeom>
        </p:spPr>
      </p:pic>
    </p:spTree>
    <p:extLst>
      <p:ext uri="{BB962C8B-B14F-4D97-AF65-F5344CB8AC3E}">
        <p14:creationId xmlns:p14="http://schemas.microsoft.com/office/powerpoint/2010/main" val="3643689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FFEC9D2D-310E-2156-529C-0F6CCDD3C5A7}"/>
              </a:ext>
            </a:extLst>
          </p:cNvPr>
          <p:cNvSpPr txBox="1"/>
          <p:nvPr/>
        </p:nvSpPr>
        <p:spPr>
          <a:xfrm>
            <a:off x="1578858" y="3408141"/>
            <a:ext cx="8646476" cy="1015663"/>
          </a:xfrm>
          <a:prstGeom prst="rect">
            <a:avLst/>
          </a:prstGeom>
          <a:noFill/>
        </p:spPr>
        <p:txBody>
          <a:bodyPr wrap="square" rtlCol="0">
            <a:spAutoFit/>
          </a:bodyPr>
          <a:lstStyle/>
          <a:p>
            <a:r>
              <a:rPr lang="en-US" sz="2000" dirty="0">
                <a:solidFill>
                  <a:schemeClr val="tx1">
                    <a:lumMod val="85000"/>
                  </a:schemeClr>
                </a:solidFill>
              </a:rPr>
              <a:t>ngen-datastream refers to the software chain that builds and validates NEXTGEN input packages (</a:t>
            </a:r>
            <a:r>
              <a:rPr lang="en-US" sz="1400" dirty="0">
                <a:solidFill>
                  <a:schemeClr val="tx1">
                    <a:lumMod val="85000"/>
                  </a:schemeClr>
                </a:solidFill>
                <a:highlight>
                  <a:srgbClr val="000000"/>
                </a:highlight>
              </a:rPr>
              <a:t>ngen-run/</a:t>
            </a:r>
            <a:r>
              <a:rPr lang="en-US" sz="2000" dirty="0">
                <a:solidFill>
                  <a:schemeClr val="tx1">
                    <a:lumMod val="85000"/>
                  </a:schemeClr>
                </a:solidFill>
              </a:rPr>
              <a:t>), executes NEXTGEN through NEXTGEN In A Box (NGIAB), and versions the entire run for reproducibility. </a:t>
            </a:r>
          </a:p>
        </p:txBody>
      </p:sp>
      <p:pic>
        <p:nvPicPr>
          <p:cNvPr id="42" name="Picture 41" descr="A diagram of a river in a box&#10;&#10;Description automatically generated">
            <a:extLst>
              <a:ext uri="{FF2B5EF4-FFF2-40B4-BE49-F238E27FC236}">
                <a16:creationId xmlns:a16="http://schemas.microsoft.com/office/drawing/2014/main" id="{5CF3135A-FB33-2522-9F48-DBA2BB482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023" y="172316"/>
            <a:ext cx="2449527" cy="2358816"/>
          </a:xfrm>
          <a:prstGeom prst="rect">
            <a:avLst/>
          </a:prstGeom>
        </p:spPr>
      </p:pic>
      <p:sp>
        <p:nvSpPr>
          <p:cNvPr id="24" name="Cube 23">
            <a:extLst>
              <a:ext uri="{FF2B5EF4-FFF2-40B4-BE49-F238E27FC236}">
                <a16:creationId xmlns:a16="http://schemas.microsoft.com/office/drawing/2014/main" id="{CCCC591C-44D9-9F58-DC81-F4326258D3D2}"/>
              </a:ext>
            </a:extLst>
          </p:cNvPr>
          <p:cNvSpPr/>
          <p:nvPr/>
        </p:nvSpPr>
        <p:spPr>
          <a:xfrm>
            <a:off x="3793041"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Validation</a:t>
            </a:r>
          </a:p>
          <a:p>
            <a:pPr algn="ctr"/>
            <a:endParaRPr lang="en-US" dirty="0">
              <a:solidFill>
                <a:schemeClr val="bg1"/>
              </a:solidFill>
            </a:endParaRPr>
          </a:p>
        </p:txBody>
      </p:sp>
      <p:sp>
        <p:nvSpPr>
          <p:cNvPr id="23" name="Arrow: Right 22">
            <a:extLst>
              <a:ext uri="{FF2B5EF4-FFF2-40B4-BE49-F238E27FC236}">
                <a16:creationId xmlns:a16="http://schemas.microsoft.com/office/drawing/2014/main" id="{FD7EF293-537E-DE23-0424-46F191595C74}"/>
              </a:ext>
            </a:extLst>
          </p:cNvPr>
          <p:cNvSpPr/>
          <p:nvPr/>
        </p:nvSpPr>
        <p:spPr>
          <a:xfrm>
            <a:off x="1703667" y="2410231"/>
            <a:ext cx="8646476" cy="101549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NGEN-DATASTREAM</a:t>
            </a:r>
          </a:p>
        </p:txBody>
      </p:sp>
      <p:grpSp>
        <p:nvGrpSpPr>
          <p:cNvPr id="14" name="Group 13">
            <a:extLst>
              <a:ext uri="{FF2B5EF4-FFF2-40B4-BE49-F238E27FC236}">
                <a16:creationId xmlns:a16="http://schemas.microsoft.com/office/drawing/2014/main" id="{FBD46A50-52A9-3245-7916-41CE6A378DE1}"/>
              </a:ext>
            </a:extLst>
          </p:cNvPr>
          <p:cNvGrpSpPr/>
          <p:nvPr/>
        </p:nvGrpSpPr>
        <p:grpSpPr>
          <a:xfrm>
            <a:off x="1578858" y="730065"/>
            <a:ext cx="1868541" cy="1470352"/>
            <a:chOff x="1578858" y="730065"/>
            <a:chExt cx="1868541" cy="1470352"/>
          </a:xfrm>
        </p:grpSpPr>
        <p:sp>
          <p:nvSpPr>
            <p:cNvPr id="20" name="Cube 19">
              <a:extLst>
                <a:ext uri="{FF2B5EF4-FFF2-40B4-BE49-F238E27FC236}">
                  <a16:creationId xmlns:a16="http://schemas.microsoft.com/office/drawing/2014/main" id="{94C81FDC-94B8-AD8D-DDF4-4D1F9E07B15E}"/>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0" name="TextBox 29">
              <a:extLst>
                <a:ext uri="{FF2B5EF4-FFF2-40B4-BE49-F238E27FC236}">
                  <a16:creationId xmlns:a16="http://schemas.microsoft.com/office/drawing/2014/main" id="{281CFE62-97E3-CF50-F635-06E288726FC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sp>
        <p:nvSpPr>
          <p:cNvPr id="32" name="TextBox 31">
            <a:extLst>
              <a:ext uri="{FF2B5EF4-FFF2-40B4-BE49-F238E27FC236}">
                <a16:creationId xmlns:a16="http://schemas.microsoft.com/office/drawing/2014/main" id="{01F811FE-1D4E-595A-DBBF-D22BEFA7D6BA}"/>
              </a:ext>
            </a:extLst>
          </p:cNvPr>
          <p:cNvSpPr txBox="1"/>
          <p:nvPr/>
        </p:nvSpPr>
        <p:spPr>
          <a:xfrm>
            <a:off x="3742557" y="1040146"/>
            <a:ext cx="301686" cy="369332"/>
          </a:xfrm>
          <a:prstGeom prst="rect">
            <a:avLst/>
          </a:prstGeom>
          <a:noFill/>
        </p:spPr>
        <p:txBody>
          <a:bodyPr wrap="none" rtlCol="0">
            <a:spAutoFit/>
          </a:bodyPr>
          <a:lstStyle/>
          <a:p>
            <a:r>
              <a:rPr lang="en-US" dirty="0">
                <a:solidFill>
                  <a:schemeClr val="bg1"/>
                </a:solidFill>
              </a:rPr>
              <a:t>2</a:t>
            </a:r>
          </a:p>
        </p:txBody>
      </p:sp>
      <p:sp>
        <p:nvSpPr>
          <p:cNvPr id="34" name="TextBox 33">
            <a:extLst>
              <a:ext uri="{FF2B5EF4-FFF2-40B4-BE49-F238E27FC236}">
                <a16:creationId xmlns:a16="http://schemas.microsoft.com/office/drawing/2014/main" id="{D1D14CF1-42F6-E961-9458-13F438EE6B12}"/>
              </a:ext>
            </a:extLst>
          </p:cNvPr>
          <p:cNvSpPr txBox="1"/>
          <p:nvPr/>
        </p:nvSpPr>
        <p:spPr>
          <a:xfrm>
            <a:off x="6009007" y="545399"/>
            <a:ext cx="301686" cy="369332"/>
          </a:xfrm>
          <a:prstGeom prst="rect">
            <a:avLst/>
          </a:prstGeom>
          <a:noFill/>
        </p:spPr>
        <p:txBody>
          <a:bodyPr wrap="none" rtlCol="0">
            <a:spAutoFit/>
          </a:bodyPr>
          <a:lstStyle/>
          <a:p>
            <a:r>
              <a:rPr lang="en-US" dirty="0">
                <a:solidFill>
                  <a:schemeClr val="bg1"/>
                </a:solidFill>
              </a:rPr>
              <a:t>3</a:t>
            </a:r>
          </a:p>
        </p:txBody>
      </p:sp>
      <p:grpSp>
        <p:nvGrpSpPr>
          <p:cNvPr id="38" name="Group 37">
            <a:extLst>
              <a:ext uri="{FF2B5EF4-FFF2-40B4-BE49-F238E27FC236}">
                <a16:creationId xmlns:a16="http://schemas.microsoft.com/office/drawing/2014/main" id="{F784AAE1-94EA-A0FE-DFA1-446C6817AF13}"/>
              </a:ext>
            </a:extLst>
          </p:cNvPr>
          <p:cNvGrpSpPr/>
          <p:nvPr/>
        </p:nvGrpSpPr>
        <p:grpSpPr>
          <a:xfrm>
            <a:off x="8742818" y="730065"/>
            <a:ext cx="1870324" cy="1470352"/>
            <a:chOff x="7775548" y="2110457"/>
            <a:chExt cx="1870324" cy="1470352"/>
          </a:xfrm>
        </p:grpSpPr>
        <p:sp>
          <p:nvSpPr>
            <p:cNvPr id="21" name="Cube 20">
              <a:extLst>
                <a:ext uri="{FF2B5EF4-FFF2-40B4-BE49-F238E27FC236}">
                  <a16:creationId xmlns:a16="http://schemas.microsoft.com/office/drawing/2014/main" id="{3C16AB2D-C6A5-1194-321E-4B9E2DA71B29}"/>
                </a:ext>
              </a:extLst>
            </p:cNvPr>
            <p:cNvSpPr/>
            <p:nvPr/>
          </p:nvSpPr>
          <p:spPr>
            <a:xfrm>
              <a:off x="7836906" y="2110457"/>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Versioning</a:t>
              </a:r>
            </a:p>
            <a:p>
              <a:pPr algn="ctr"/>
              <a:endParaRPr lang="en-US" dirty="0">
                <a:solidFill>
                  <a:schemeClr val="bg1"/>
                </a:solidFill>
              </a:endParaRPr>
            </a:p>
          </p:txBody>
        </p:sp>
        <p:sp>
          <p:nvSpPr>
            <p:cNvPr id="36" name="TextBox 35">
              <a:extLst>
                <a:ext uri="{FF2B5EF4-FFF2-40B4-BE49-F238E27FC236}">
                  <a16:creationId xmlns:a16="http://schemas.microsoft.com/office/drawing/2014/main" id="{2FB09E7B-9606-C366-2FD2-CD74925F4930}"/>
                </a:ext>
              </a:extLst>
            </p:cNvPr>
            <p:cNvSpPr txBox="1"/>
            <p:nvPr/>
          </p:nvSpPr>
          <p:spPr>
            <a:xfrm>
              <a:off x="7775548" y="2420538"/>
              <a:ext cx="301686" cy="369332"/>
            </a:xfrm>
            <a:prstGeom prst="rect">
              <a:avLst/>
            </a:prstGeom>
            <a:noFill/>
          </p:spPr>
          <p:txBody>
            <a:bodyPr wrap="none" rtlCol="0">
              <a:spAutoFit/>
            </a:bodyPr>
            <a:lstStyle/>
            <a:p>
              <a:r>
                <a:rPr lang="en-US" dirty="0">
                  <a:solidFill>
                    <a:schemeClr val="bg1"/>
                  </a:solidFill>
                </a:rPr>
                <a:t>4</a:t>
              </a:r>
            </a:p>
          </p:txBody>
        </p:sp>
      </p:grpSp>
      <p:sp>
        <p:nvSpPr>
          <p:cNvPr id="6" name="TextBox 5">
            <a:extLst>
              <a:ext uri="{FF2B5EF4-FFF2-40B4-BE49-F238E27FC236}">
                <a16:creationId xmlns:a16="http://schemas.microsoft.com/office/drawing/2014/main" id="{E97D96EF-B2B0-88DE-D4AF-00D77A3AF7F4}"/>
              </a:ext>
            </a:extLst>
          </p:cNvPr>
          <p:cNvSpPr txBox="1"/>
          <p:nvPr/>
        </p:nvSpPr>
        <p:spPr>
          <a:xfrm>
            <a:off x="1578858" y="4733770"/>
            <a:ext cx="6530820" cy="923330"/>
          </a:xfrm>
          <a:prstGeom prst="rect">
            <a:avLst/>
          </a:prstGeom>
          <a:noFill/>
        </p:spPr>
        <p:txBody>
          <a:bodyPr wrap="square" rtlCol="0">
            <a:spAutoFit/>
          </a:bodyPr>
          <a:lstStyle/>
          <a:p>
            <a:r>
              <a:rPr lang="en-US" dirty="0"/>
              <a:t>This enforces a standard folder </a:t>
            </a:r>
            <a:r>
              <a:rPr lang="en-US" sz="1400" dirty="0">
                <a:solidFill>
                  <a:schemeClr val="tx1">
                    <a:lumMod val="85000"/>
                  </a:schemeClr>
                </a:solidFill>
                <a:highlight>
                  <a:srgbClr val="000000"/>
                </a:highlight>
              </a:rPr>
              <a:t>ngen-run/</a:t>
            </a:r>
            <a:r>
              <a:rPr lang="en-US" dirty="0"/>
              <a:t> which makes validation and versioning possible. A standard run folder also allows for other new tools to easily integrate with NGIAB (e.g., DataPreprocessor).</a:t>
            </a:r>
          </a:p>
        </p:txBody>
      </p:sp>
      <p:grpSp>
        <p:nvGrpSpPr>
          <p:cNvPr id="2" name="Group 1">
            <a:extLst>
              <a:ext uri="{FF2B5EF4-FFF2-40B4-BE49-F238E27FC236}">
                <a16:creationId xmlns:a16="http://schemas.microsoft.com/office/drawing/2014/main" id="{24FE8567-6E33-A0F7-8BFA-AF220BFEA4F0}"/>
              </a:ext>
            </a:extLst>
          </p:cNvPr>
          <p:cNvGrpSpPr/>
          <p:nvPr/>
        </p:nvGrpSpPr>
        <p:grpSpPr>
          <a:xfrm>
            <a:off x="16632" y="5958404"/>
            <a:ext cx="4166653" cy="937489"/>
            <a:chOff x="16632" y="5958404"/>
            <a:chExt cx="4166653" cy="937489"/>
          </a:xfrm>
        </p:grpSpPr>
        <p:pic>
          <p:nvPicPr>
            <p:cNvPr id="3" name="Picture 2" descr="A black background with white text&#10;&#10;Description automatically generated">
              <a:extLst>
                <a:ext uri="{FF2B5EF4-FFF2-40B4-BE49-F238E27FC236}">
                  <a16:creationId xmlns:a16="http://schemas.microsoft.com/office/drawing/2014/main" id="{CE274E72-4B05-896C-4AB0-BB96FF4ED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 name="Picture 2">
              <a:extLst>
                <a:ext uri="{FF2B5EF4-FFF2-40B4-BE49-F238E27FC236}">
                  <a16:creationId xmlns:a16="http://schemas.microsoft.com/office/drawing/2014/main" id="{EF264EC3-A1A5-8FA8-4E38-BFCBA06CB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F66E46-57C8-B430-38B5-606AF4A28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845AD44-47A9-410D-7105-182E91B8EF1F}"/>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9CD90D05-DB9D-BBE5-DEFA-AC24EAB552B7}"/>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52E77DFA-B429-38D1-1079-327C6A354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A649049A-EB0E-59E9-ABE1-292518D9E0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a:extLst>
              <a:ext uri="{FF2B5EF4-FFF2-40B4-BE49-F238E27FC236}">
                <a16:creationId xmlns:a16="http://schemas.microsoft.com/office/drawing/2014/main" id="{1E1359CC-6CEA-731C-8E83-FE1BC1BF73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2818" y="4721450"/>
            <a:ext cx="3097769" cy="151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849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CC23B-6089-812E-621B-0CB2A720511E}"/>
              </a:ext>
            </a:extLst>
          </p:cNvPr>
          <p:cNvSpPr>
            <a:spLocks noGrp="1"/>
          </p:cNvSpPr>
          <p:nvPr>
            <p:ph type="title"/>
          </p:nvPr>
        </p:nvSpPr>
        <p:spPr>
          <a:xfrm>
            <a:off x="139461" y="345057"/>
            <a:ext cx="9405591" cy="659761"/>
          </a:xfrm>
        </p:spPr>
        <p:txBody>
          <a:bodyPr>
            <a:normAutofit fontScale="90000"/>
          </a:bodyPr>
          <a:lstStyle/>
          <a:p>
            <a:r>
              <a:rPr lang="en-US" dirty="0"/>
              <a:t>customize </a:t>
            </a:r>
            <a:r>
              <a:rPr lang="en-US" dirty="0" err="1"/>
              <a:t>nextgen</a:t>
            </a:r>
            <a:r>
              <a:rPr lang="en-US" dirty="0"/>
              <a:t> simulation resources in </a:t>
            </a:r>
            <a:r>
              <a:rPr lang="en-US" dirty="0" err="1"/>
              <a:t>aws</a:t>
            </a:r>
            <a:endParaRPr lang="en-US" dirty="0"/>
          </a:p>
        </p:txBody>
      </p:sp>
      <p:sp>
        <p:nvSpPr>
          <p:cNvPr id="3" name="Content Placeholder 2">
            <a:extLst>
              <a:ext uri="{FF2B5EF4-FFF2-40B4-BE49-F238E27FC236}">
                <a16:creationId xmlns:a16="http://schemas.microsoft.com/office/drawing/2014/main" id="{3745AA83-770E-F12F-1B8C-F84C50E55521}"/>
              </a:ext>
            </a:extLst>
          </p:cNvPr>
          <p:cNvSpPr>
            <a:spLocks noGrp="1"/>
          </p:cNvSpPr>
          <p:nvPr>
            <p:ph idx="1"/>
          </p:nvPr>
        </p:nvSpPr>
        <p:spPr>
          <a:xfrm>
            <a:off x="217026" y="1159257"/>
            <a:ext cx="4446915" cy="2380890"/>
          </a:xfrm>
        </p:spPr>
        <p:txBody>
          <a:bodyPr>
            <a:normAutofit/>
          </a:bodyPr>
          <a:lstStyle/>
          <a:p>
            <a:pPr marL="0" indent="0">
              <a:buNone/>
            </a:pPr>
            <a:r>
              <a:rPr lang="en-US" dirty="0"/>
              <a:t>ngen-datastream allows users to submit NextGen simulation jobs to cloud-based hosts in Amazon Web Services (AWS)</a:t>
            </a:r>
          </a:p>
          <a:p>
            <a:pPr marL="0" indent="0">
              <a:buNone/>
            </a:pPr>
            <a:r>
              <a:rPr lang="en-US" dirty="0"/>
              <a:t>Users submit jobs via a customizable execution </a:t>
            </a:r>
            <a:r>
              <a:rPr lang="en-US" dirty="0" err="1"/>
              <a:t>json</a:t>
            </a:r>
            <a:r>
              <a:rPr lang="en-US" dirty="0"/>
              <a:t> to a generalizable AWS state machine that manages job execution</a:t>
            </a:r>
          </a:p>
        </p:txBody>
      </p:sp>
      <p:pic>
        <p:nvPicPr>
          <p:cNvPr id="7" name="Picture 6" descr="A screenshot of a computer&#10;&#10;Description automatically generated">
            <a:extLst>
              <a:ext uri="{FF2B5EF4-FFF2-40B4-BE49-F238E27FC236}">
                <a16:creationId xmlns:a16="http://schemas.microsoft.com/office/drawing/2014/main" id="{2FDAB0EA-0BB8-1EE6-146C-24433ADCD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805" y="1717576"/>
            <a:ext cx="2948793" cy="4943311"/>
          </a:xfrm>
          <a:prstGeom prst="rect">
            <a:avLst/>
          </a:prstGeom>
        </p:spPr>
      </p:pic>
      <p:pic>
        <p:nvPicPr>
          <p:cNvPr id="11" name="Picture 10" descr="A black screen with white text&#10;&#10;Description automatically generated">
            <a:extLst>
              <a:ext uri="{FF2B5EF4-FFF2-40B4-BE49-F238E27FC236}">
                <a16:creationId xmlns:a16="http://schemas.microsoft.com/office/drawing/2014/main" id="{4A86D11A-A576-71C6-6DB9-645DA2812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941" y="2225844"/>
            <a:ext cx="4229690" cy="704948"/>
          </a:xfrm>
          <a:prstGeom prst="rect">
            <a:avLst/>
          </a:prstGeom>
        </p:spPr>
      </p:pic>
      <p:sp>
        <p:nvSpPr>
          <p:cNvPr id="13" name="TextBox 12">
            <a:extLst>
              <a:ext uri="{FF2B5EF4-FFF2-40B4-BE49-F238E27FC236}">
                <a16:creationId xmlns:a16="http://schemas.microsoft.com/office/drawing/2014/main" id="{3D936C92-6A61-ED86-7851-FEE86984BD81}"/>
              </a:ext>
            </a:extLst>
          </p:cNvPr>
          <p:cNvSpPr txBox="1"/>
          <p:nvPr/>
        </p:nvSpPr>
        <p:spPr>
          <a:xfrm>
            <a:off x="5288169" y="3096082"/>
            <a:ext cx="3258716" cy="2862322"/>
          </a:xfrm>
          <a:prstGeom prst="rect">
            <a:avLst/>
          </a:prstGeom>
          <a:noFill/>
        </p:spPr>
        <p:txBody>
          <a:bodyPr wrap="square" rtlCol="0">
            <a:spAutoFit/>
          </a:bodyPr>
          <a:lstStyle/>
          <a:p>
            <a:r>
              <a:rPr lang="en-US" dirty="0"/>
              <a:t>Customizable parameters in the execution </a:t>
            </a:r>
            <a:r>
              <a:rPr lang="en-US" dirty="0" err="1"/>
              <a:t>json</a:t>
            </a:r>
            <a:r>
              <a:rPr lang="en-US" dirty="0"/>
              <a:t> include:</a:t>
            </a:r>
          </a:p>
          <a:p>
            <a:pPr marL="285750" indent="-285750">
              <a:buFont typeface="Arial" panose="020B0604020202020204" pitchFamily="34" charset="0"/>
              <a:buChar char="•"/>
            </a:pPr>
            <a:r>
              <a:rPr lang="en-US" dirty="0"/>
              <a:t>Instance Type</a:t>
            </a:r>
          </a:p>
          <a:p>
            <a:pPr marL="285750" indent="-285750">
              <a:buFont typeface="Arial" panose="020B0604020202020204" pitchFamily="34" charset="0"/>
              <a:buChar char="•"/>
            </a:pPr>
            <a:r>
              <a:rPr lang="en-US" dirty="0"/>
              <a:t>Image Id</a:t>
            </a:r>
          </a:p>
          <a:p>
            <a:pPr marL="285750" indent="-285750">
              <a:buFont typeface="Arial" panose="020B0604020202020204" pitchFamily="34" charset="0"/>
              <a:buChar char="•"/>
            </a:pPr>
            <a:r>
              <a:rPr lang="en-US" dirty="0"/>
              <a:t>Number of instances</a:t>
            </a:r>
          </a:p>
          <a:p>
            <a:pPr marL="285750" indent="-285750">
              <a:buFont typeface="Arial" panose="020B0604020202020204" pitchFamily="34" charset="0"/>
              <a:buChar char="•"/>
            </a:pPr>
            <a:r>
              <a:rPr lang="en-US" dirty="0"/>
              <a:t>Volume Size</a:t>
            </a:r>
          </a:p>
          <a:p>
            <a:pPr marL="285750" indent="-285750">
              <a:buFont typeface="Arial" panose="020B0604020202020204" pitchFamily="34" charset="0"/>
              <a:buChar char="•"/>
            </a:pPr>
            <a:r>
              <a:rPr lang="en-US" dirty="0"/>
              <a:t>Region</a:t>
            </a:r>
          </a:p>
          <a:p>
            <a:pPr marL="285750" indent="-285750">
              <a:buFont typeface="Arial" panose="020B0604020202020204" pitchFamily="34" charset="0"/>
              <a:buChar char="•"/>
            </a:pPr>
            <a:r>
              <a:rPr lang="en-US" dirty="0"/>
              <a:t>Security Groups / Instance profile (IAM)</a:t>
            </a:r>
          </a:p>
          <a:p>
            <a:pPr marL="285750" indent="-285750">
              <a:buFont typeface="Arial" panose="020B0604020202020204" pitchFamily="34" charset="0"/>
              <a:buChar char="•"/>
            </a:pPr>
            <a:r>
              <a:rPr lang="en-US" dirty="0"/>
              <a:t>Commands</a:t>
            </a:r>
          </a:p>
        </p:txBody>
      </p:sp>
      <p:grpSp>
        <p:nvGrpSpPr>
          <p:cNvPr id="4" name="Group 3">
            <a:extLst>
              <a:ext uri="{FF2B5EF4-FFF2-40B4-BE49-F238E27FC236}">
                <a16:creationId xmlns:a16="http://schemas.microsoft.com/office/drawing/2014/main" id="{7EB08D59-7E42-3A86-DEA4-37755C617D57}"/>
              </a:ext>
            </a:extLst>
          </p:cNvPr>
          <p:cNvGrpSpPr/>
          <p:nvPr/>
        </p:nvGrpSpPr>
        <p:grpSpPr>
          <a:xfrm>
            <a:off x="16632" y="5958404"/>
            <a:ext cx="4166653" cy="937489"/>
            <a:chOff x="16632" y="5958404"/>
            <a:chExt cx="4166653" cy="937489"/>
          </a:xfrm>
        </p:grpSpPr>
        <p:pic>
          <p:nvPicPr>
            <p:cNvPr id="6" name="Picture 5" descr="A black background with white text&#10;&#10;Description automatically generated">
              <a:extLst>
                <a:ext uri="{FF2B5EF4-FFF2-40B4-BE49-F238E27FC236}">
                  <a16:creationId xmlns:a16="http://schemas.microsoft.com/office/drawing/2014/main" id="{4F22733B-391F-7D9B-F7E3-DB1653C96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8" name="Picture 2">
              <a:extLst>
                <a:ext uri="{FF2B5EF4-FFF2-40B4-BE49-F238E27FC236}">
                  <a16:creationId xmlns:a16="http://schemas.microsoft.com/office/drawing/2014/main" id="{E3B8D672-46D6-91E1-9AF4-A14A3990A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31071B2E-0D61-DD10-2A63-95AC06A364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2A079517-05F4-913F-329A-50A4D88E2A95}"/>
                </a:ext>
              </a:extLst>
            </p:cNvPr>
            <p:cNvGrpSpPr>
              <a:grpSpLocks/>
            </p:cNvGrpSpPr>
            <p:nvPr/>
          </p:nvGrpSpPr>
          <p:grpSpPr>
            <a:xfrm>
              <a:off x="670897" y="6177411"/>
              <a:ext cx="697204" cy="673523"/>
              <a:chOff x="8375671" y="59113"/>
              <a:chExt cx="984566" cy="984566"/>
            </a:xfrm>
          </p:grpSpPr>
          <p:sp>
            <p:nvSpPr>
              <p:cNvPr id="22" name="Rectangle 21">
                <a:extLst>
                  <a:ext uri="{FF2B5EF4-FFF2-40B4-BE49-F238E27FC236}">
                    <a16:creationId xmlns:a16="http://schemas.microsoft.com/office/drawing/2014/main" id="{6A4579F9-9768-CF22-4E47-AA7F9C4855D0}"/>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6">
                <a:extLst>
                  <a:ext uri="{FF2B5EF4-FFF2-40B4-BE49-F238E27FC236}">
                    <a16:creationId xmlns:a16="http://schemas.microsoft.com/office/drawing/2014/main" id="{3E0B6864-D8A8-46B0-9752-E05DE3C4E9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2" name="Picture 8">
              <a:extLst>
                <a:ext uri="{FF2B5EF4-FFF2-40B4-BE49-F238E27FC236}">
                  <a16:creationId xmlns:a16="http://schemas.microsoft.com/office/drawing/2014/main" id="{A9D1752E-9BE7-E51D-BFF9-8F970FB7EC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Content Placeholder 2">
            <a:extLst>
              <a:ext uri="{FF2B5EF4-FFF2-40B4-BE49-F238E27FC236}">
                <a16:creationId xmlns:a16="http://schemas.microsoft.com/office/drawing/2014/main" id="{73EC5E7A-F3B6-2204-AAEE-5175FE9E0999}"/>
              </a:ext>
            </a:extLst>
          </p:cNvPr>
          <p:cNvSpPr txBox="1">
            <a:spLocks/>
          </p:cNvSpPr>
          <p:nvPr/>
        </p:nvSpPr>
        <p:spPr>
          <a:xfrm>
            <a:off x="106074" y="4070416"/>
            <a:ext cx="5095008" cy="1523418"/>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Terraform allows for quick building of complex AWS infrastructure</a:t>
            </a:r>
          </a:p>
          <a:p>
            <a:r>
              <a:rPr lang="en-US" dirty="0"/>
              <a:t>Allows users to access HPC resources</a:t>
            </a:r>
          </a:p>
          <a:p>
            <a:r>
              <a:rPr lang="en-US" dirty="0"/>
              <a:t>Highly configurable execution file allows users to finely tune resources to their ngen executions</a:t>
            </a:r>
          </a:p>
        </p:txBody>
      </p:sp>
    </p:spTree>
    <p:extLst>
      <p:ext uri="{BB962C8B-B14F-4D97-AF65-F5344CB8AC3E}">
        <p14:creationId xmlns:p14="http://schemas.microsoft.com/office/powerpoint/2010/main" val="38377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3FDBD7-A717-F273-3A61-A4C3FECC9F38}"/>
              </a:ext>
            </a:extLst>
          </p:cNvPr>
          <p:cNvSpPr>
            <a:spLocks noGrp="1"/>
          </p:cNvSpPr>
          <p:nvPr>
            <p:ph idx="1"/>
          </p:nvPr>
        </p:nvSpPr>
        <p:spPr>
          <a:xfrm>
            <a:off x="2685903" y="1981199"/>
            <a:ext cx="6153298" cy="3244859"/>
          </a:xfrm>
        </p:spPr>
        <p:txBody>
          <a:bodyPr>
            <a:noAutofit/>
          </a:bodyPr>
          <a:lstStyle/>
          <a:p>
            <a:r>
              <a:rPr lang="en-US" sz="2400" dirty="0"/>
              <a:t>Motivation</a:t>
            </a:r>
          </a:p>
          <a:p>
            <a:r>
              <a:rPr lang="en-US" sz="2400" dirty="0"/>
              <a:t>Development Roadmap</a:t>
            </a:r>
          </a:p>
          <a:p>
            <a:r>
              <a:rPr lang="en-US" sz="2400" dirty="0"/>
              <a:t>Conceptual model</a:t>
            </a:r>
          </a:p>
          <a:p>
            <a:r>
              <a:rPr lang="en-US" sz="2400" dirty="0"/>
              <a:t>Usage</a:t>
            </a:r>
          </a:p>
          <a:p>
            <a:r>
              <a:rPr lang="en-US" sz="2400" dirty="0"/>
              <a:t>Research </a:t>
            </a:r>
            <a:r>
              <a:rPr lang="en-US" sz="2400" dirty="0" err="1"/>
              <a:t>Datastream</a:t>
            </a:r>
            <a:endParaRPr lang="en-US" sz="2400" dirty="0"/>
          </a:p>
          <a:p>
            <a:r>
              <a:rPr lang="en-US" sz="2400" dirty="0"/>
              <a:t>Workshop</a:t>
            </a:r>
          </a:p>
          <a:p>
            <a:r>
              <a:rPr lang="en-US" sz="2400" dirty="0"/>
              <a:t>Future work</a:t>
            </a:r>
          </a:p>
        </p:txBody>
      </p:sp>
      <p:grpSp>
        <p:nvGrpSpPr>
          <p:cNvPr id="4" name="Group 3">
            <a:extLst>
              <a:ext uri="{FF2B5EF4-FFF2-40B4-BE49-F238E27FC236}">
                <a16:creationId xmlns:a16="http://schemas.microsoft.com/office/drawing/2014/main" id="{45A3E6AC-226B-C78D-6A4C-C82461EBF7E5}"/>
              </a:ext>
            </a:extLst>
          </p:cNvPr>
          <p:cNvGrpSpPr/>
          <p:nvPr/>
        </p:nvGrpSpPr>
        <p:grpSpPr>
          <a:xfrm>
            <a:off x="16632" y="5958404"/>
            <a:ext cx="4166653" cy="937489"/>
            <a:chOff x="16632" y="5958404"/>
            <a:chExt cx="4166653" cy="937489"/>
          </a:xfrm>
        </p:grpSpPr>
        <p:pic>
          <p:nvPicPr>
            <p:cNvPr id="5" name="Picture 4" descr="A black background with white text&#10;&#10;Description automatically generated">
              <a:extLst>
                <a:ext uri="{FF2B5EF4-FFF2-40B4-BE49-F238E27FC236}">
                  <a16:creationId xmlns:a16="http://schemas.microsoft.com/office/drawing/2014/main" id="{616D027A-AB4C-8CC9-9678-51AA420E9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6" name="Picture 2">
              <a:extLst>
                <a:ext uri="{FF2B5EF4-FFF2-40B4-BE49-F238E27FC236}">
                  <a16:creationId xmlns:a16="http://schemas.microsoft.com/office/drawing/2014/main" id="{47AB0EF3-B9F2-A14B-30F8-DC3312632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FA72525-EAC7-20FF-36C9-F21E0D443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8AEEE03-9547-6A5E-D4F4-2A0E7131A9BE}"/>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1E24A4B4-0CFF-A2F0-0F0B-F760A028FB9D}"/>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6904AA7E-4FA8-3052-A835-5170AC91C7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EE8321E6-5B99-5F02-FC28-1FCABFB415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1">
            <a:extLst>
              <a:ext uri="{FF2B5EF4-FFF2-40B4-BE49-F238E27FC236}">
                <a16:creationId xmlns:a16="http://schemas.microsoft.com/office/drawing/2014/main" id="{EB6ACCC3-CF83-4793-DA70-8CCCE52A2D03}"/>
              </a:ext>
            </a:extLst>
          </p:cNvPr>
          <p:cNvSpPr txBox="1">
            <a:spLocks/>
          </p:cNvSpPr>
          <p:nvPr/>
        </p:nvSpPr>
        <p:spPr>
          <a:xfrm>
            <a:off x="685801" y="609600"/>
            <a:ext cx="10131425" cy="6422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a:t>
            </a:r>
          </a:p>
        </p:txBody>
      </p:sp>
    </p:spTree>
    <p:extLst>
      <p:ext uri="{BB962C8B-B14F-4D97-AF65-F5344CB8AC3E}">
        <p14:creationId xmlns:p14="http://schemas.microsoft.com/office/powerpoint/2010/main" val="3675096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21FD1-2328-F0DE-147C-FF4345367A82}"/>
              </a:ext>
            </a:extLst>
          </p:cNvPr>
          <p:cNvSpPr>
            <a:spLocks noGrp="1"/>
          </p:cNvSpPr>
          <p:nvPr>
            <p:ph type="title"/>
          </p:nvPr>
        </p:nvSpPr>
        <p:spPr>
          <a:xfrm>
            <a:off x="110555" y="27015"/>
            <a:ext cx="10131425" cy="849751"/>
          </a:xfrm>
        </p:spPr>
        <p:txBody>
          <a:bodyPr/>
          <a:lstStyle/>
          <a:p>
            <a:r>
              <a:rPr lang="en-US" dirty="0"/>
              <a:t>Terraform</a:t>
            </a:r>
          </a:p>
        </p:txBody>
      </p:sp>
      <p:sp>
        <p:nvSpPr>
          <p:cNvPr id="3" name="Content Placeholder 2">
            <a:extLst>
              <a:ext uri="{FF2B5EF4-FFF2-40B4-BE49-F238E27FC236}">
                <a16:creationId xmlns:a16="http://schemas.microsoft.com/office/drawing/2014/main" id="{15FE14E3-1003-F00C-EDB3-80511A862E9B}"/>
              </a:ext>
            </a:extLst>
          </p:cNvPr>
          <p:cNvSpPr>
            <a:spLocks noGrp="1"/>
          </p:cNvSpPr>
          <p:nvPr>
            <p:ph idx="1"/>
          </p:nvPr>
        </p:nvSpPr>
        <p:spPr>
          <a:xfrm>
            <a:off x="0" y="967983"/>
            <a:ext cx="5172572" cy="2807314"/>
          </a:xfrm>
        </p:spPr>
        <p:txBody>
          <a:bodyPr>
            <a:normAutofit/>
          </a:bodyPr>
          <a:lstStyle/>
          <a:p>
            <a:r>
              <a:rPr lang="en-US" dirty="0"/>
              <a:t>Terraform (</a:t>
            </a:r>
            <a:r>
              <a:rPr lang="en-US" dirty="0" err="1"/>
              <a:t>IaC</a:t>
            </a:r>
            <a:r>
              <a:rPr lang="en-US" dirty="0"/>
              <a:t>) builds the AWS state machine</a:t>
            </a:r>
          </a:p>
          <a:p>
            <a:pPr lvl="1"/>
            <a:r>
              <a:rPr lang="en-US" dirty="0"/>
              <a:t>Build the cloud infrastructure with terraform </a:t>
            </a:r>
            <a:r>
              <a:rPr lang="en-US" dirty="0" err="1"/>
              <a:t>init</a:t>
            </a:r>
            <a:r>
              <a:rPr lang="en-US" dirty="0"/>
              <a:t>, plan, and apply</a:t>
            </a:r>
          </a:p>
          <a:p>
            <a:pPr lvl="1"/>
            <a:r>
              <a:rPr lang="en-US" dirty="0"/>
              <a:t>Edit the execution </a:t>
            </a:r>
            <a:r>
              <a:rPr lang="en-US" dirty="0" err="1"/>
              <a:t>json</a:t>
            </a:r>
            <a:r>
              <a:rPr lang="en-US" dirty="0"/>
              <a:t> to use an AWS Machine Image built from an ec2 with ngen-datastream installed. Set desired options</a:t>
            </a:r>
          </a:p>
          <a:p>
            <a:pPr lvl="1"/>
            <a:r>
              <a:rPr lang="en-US" dirty="0"/>
              <a:t>Submit job to AWS state machine via </a:t>
            </a:r>
            <a:r>
              <a:rPr lang="en-US" dirty="0" err="1"/>
              <a:t>awscli</a:t>
            </a:r>
            <a:endParaRPr lang="en-US" dirty="0"/>
          </a:p>
          <a:p>
            <a:pPr lvl="1"/>
            <a:endParaRPr lang="en-US" dirty="0"/>
          </a:p>
        </p:txBody>
      </p:sp>
      <p:sp>
        <p:nvSpPr>
          <p:cNvPr id="13" name="Content Placeholder 2">
            <a:extLst>
              <a:ext uri="{FF2B5EF4-FFF2-40B4-BE49-F238E27FC236}">
                <a16:creationId xmlns:a16="http://schemas.microsoft.com/office/drawing/2014/main" id="{D1EEFEC7-83DB-EB10-3013-B02050787273}"/>
              </a:ext>
            </a:extLst>
          </p:cNvPr>
          <p:cNvSpPr txBox="1">
            <a:spLocks/>
          </p:cNvSpPr>
          <p:nvPr/>
        </p:nvSpPr>
        <p:spPr>
          <a:xfrm>
            <a:off x="161428" y="3798443"/>
            <a:ext cx="5172572" cy="1623306"/>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Takeaways:</a:t>
            </a:r>
          </a:p>
          <a:p>
            <a:pPr lvl="1"/>
            <a:r>
              <a:rPr lang="en-US" dirty="0"/>
              <a:t>Terraform allows for quick building of complex AWS infrastructure</a:t>
            </a:r>
          </a:p>
          <a:p>
            <a:pPr lvl="1"/>
            <a:r>
              <a:rPr lang="en-US" dirty="0"/>
              <a:t>Allows users to access HPC resources ($$)</a:t>
            </a:r>
          </a:p>
          <a:p>
            <a:pPr lvl="1"/>
            <a:r>
              <a:rPr lang="en-US" dirty="0"/>
              <a:t>Highly configurable execution file allows users to finely tune resources to their ngen executions</a:t>
            </a:r>
          </a:p>
        </p:txBody>
      </p:sp>
      <p:pic>
        <p:nvPicPr>
          <p:cNvPr id="14" name="Untitled video - Made with Clipchamp (11)">
            <a:hlinkClick r:id="" action="ppaction://media"/>
            <a:extLst>
              <a:ext uri="{FF2B5EF4-FFF2-40B4-BE49-F238E27FC236}">
                <a16:creationId xmlns:a16="http://schemas.microsoft.com/office/drawing/2014/main" id="{0E79079B-9192-0BC6-7CFB-0E4169B2F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662" b="9336"/>
          <a:stretch/>
        </p:blipFill>
        <p:spPr>
          <a:xfrm>
            <a:off x="5275252" y="766985"/>
            <a:ext cx="6858000" cy="5486400"/>
          </a:xfrm>
          <a:prstGeom prst="rect">
            <a:avLst/>
          </a:prstGeom>
        </p:spPr>
      </p:pic>
      <p:grpSp>
        <p:nvGrpSpPr>
          <p:cNvPr id="22" name="Group 21">
            <a:extLst>
              <a:ext uri="{FF2B5EF4-FFF2-40B4-BE49-F238E27FC236}">
                <a16:creationId xmlns:a16="http://schemas.microsoft.com/office/drawing/2014/main" id="{872EB078-C140-85C1-6E22-98560D516E38}"/>
              </a:ext>
            </a:extLst>
          </p:cNvPr>
          <p:cNvGrpSpPr/>
          <p:nvPr/>
        </p:nvGrpSpPr>
        <p:grpSpPr>
          <a:xfrm>
            <a:off x="16632" y="5958404"/>
            <a:ext cx="4166653" cy="937489"/>
            <a:chOff x="16632" y="5958404"/>
            <a:chExt cx="4166653" cy="937489"/>
          </a:xfrm>
        </p:grpSpPr>
        <p:pic>
          <p:nvPicPr>
            <p:cNvPr id="23" name="Picture 22" descr="A black background with white text&#10;&#10;Description automatically generated">
              <a:extLst>
                <a:ext uri="{FF2B5EF4-FFF2-40B4-BE49-F238E27FC236}">
                  <a16:creationId xmlns:a16="http://schemas.microsoft.com/office/drawing/2014/main" id="{313BAF5E-FB8D-1EB8-7604-0030B8236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24" name="Picture 2">
              <a:extLst>
                <a:ext uri="{FF2B5EF4-FFF2-40B4-BE49-F238E27FC236}">
                  <a16:creationId xmlns:a16="http://schemas.microsoft.com/office/drawing/2014/main" id="{E1C8A9F9-7EA9-AC04-C205-4E0E93D4D3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94503D89-FCD8-3CDE-1240-B5C6248AEB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8AD85A8-F99F-B597-65A0-1C4986C185C1}"/>
                </a:ext>
              </a:extLst>
            </p:cNvPr>
            <p:cNvGrpSpPr>
              <a:grpSpLocks/>
            </p:cNvGrpSpPr>
            <p:nvPr/>
          </p:nvGrpSpPr>
          <p:grpSpPr>
            <a:xfrm>
              <a:off x="670897" y="6177411"/>
              <a:ext cx="697204" cy="673523"/>
              <a:chOff x="8375671" y="59113"/>
              <a:chExt cx="984566" cy="984566"/>
            </a:xfrm>
          </p:grpSpPr>
          <p:sp>
            <p:nvSpPr>
              <p:cNvPr id="28" name="Rectangle 27">
                <a:extLst>
                  <a:ext uri="{FF2B5EF4-FFF2-40B4-BE49-F238E27FC236}">
                    <a16:creationId xmlns:a16="http://schemas.microsoft.com/office/drawing/2014/main" id="{15BC6AFC-A4E1-C342-2BB3-D3261B926F96}"/>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6">
                <a:extLst>
                  <a:ext uri="{FF2B5EF4-FFF2-40B4-BE49-F238E27FC236}">
                    <a16:creationId xmlns:a16="http://schemas.microsoft.com/office/drawing/2014/main" id="{E0E88184-6225-F145-9D2D-E7943968D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27" name="Picture 8">
              <a:extLst>
                <a:ext uri="{FF2B5EF4-FFF2-40B4-BE49-F238E27FC236}">
                  <a16:creationId xmlns:a16="http://schemas.microsoft.com/office/drawing/2014/main" id="{6D8BAEDD-F436-C7C5-739D-0A1E794CFC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577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7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21FD1-2328-F0DE-147C-FF4345367A82}"/>
              </a:ext>
            </a:extLst>
          </p:cNvPr>
          <p:cNvSpPr>
            <a:spLocks noGrp="1"/>
          </p:cNvSpPr>
          <p:nvPr>
            <p:ph type="title"/>
          </p:nvPr>
        </p:nvSpPr>
        <p:spPr>
          <a:xfrm>
            <a:off x="316011" y="373212"/>
            <a:ext cx="10131425" cy="849751"/>
          </a:xfrm>
        </p:spPr>
        <p:txBody>
          <a:bodyPr/>
          <a:lstStyle/>
          <a:p>
            <a:r>
              <a:rPr lang="en-US" dirty="0"/>
              <a:t>Research </a:t>
            </a:r>
            <a:r>
              <a:rPr lang="en-US" dirty="0" err="1"/>
              <a:t>datastream</a:t>
            </a:r>
            <a:r>
              <a:rPr lang="en-US" dirty="0"/>
              <a:t> in </a:t>
            </a:r>
            <a:r>
              <a:rPr lang="en-US" dirty="0" err="1"/>
              <a:t>aws</a:t>
            </a:r>
            <a:r>
              <a:rPr lang="en-US" dirty="0"/>
              <a:t> cloud</a:t>
            </a:r>
          </a:p>
        </p:txBody>
      </p:sp>
      <p:sp>
        <p:nvSpPr>
          <p:cNvPr id="3" name="Content Placeholder 2">
            <a:extLst>
              <a:ext uri="{FF2B5EF4-FFF2-40B4-BE49-F238E27FC236}">
                <a16:creationId xmlns:a16="http://schemas.microsoft.com/office/drawing/2014/main" id="{15FE14E3-1003-F00C-EDB3-80511A862E9B}"/>
              </a:ext>
            </a:extLst>
          </p:cNvPr>
          <p:cNvSpPr>
            <a:spLocks noGrp="1"/>
          </p:cNvSpPr>
          <p:nvPr>
            <p:ph idx="1"/>
          </p:nvPr>
        </p:nvSpPr>
        <p:spPr>
          <a:xfrm>
            <a:off x="-327827" y="1480138"/>
            <a:ext cx="6423827" cy="3881730"/>
          </a:xfrm>
        </p:spPr>
        <p:txBody>
          <a:bodyPr>
            <a:normAutofit/>
          </a:bodyPr>
          <a:lstStyle/>
          <a:p>
            <a:pPr lvl="1"/>
            <a:r>
              <a:rPr lang="en-US" sz="2000" dirty="0"/>
              <a:t>Split VPU daily run - An application of the ngen-datastream AWS state machine</a:t>
            </a:r>
          </a:p>
          <a:p>
            <a:pPr lvl="2"/>
            <a:r>
              <a:rPr lang="en-US" sz="1800" dirty="0"/>
              <a:t>24-hour CONUS NextGen simulation scheduled each day with AWS EventBridge</a:t>
            </a:r>
          </a:p>
          <a:p>
            <a:pPr lvl="2"/>
            <a:r>
              <a:rPr lang="en-US" sz="1800" dirty="0"/>
              <a:t>22 individual ec2 instances, 1 for forcingprocessor , 21 simultaneously processing for each VPU</a:t>
            </a:r>
          </a:p>
          <a:p>
            <a:pPr lvl="2"/>
            <a:r>
              <a:rPr lang="en-US" sz="1800" dirty="0"/>
              <a:t>CONUS runtime determined by the runtime of the largest VPU.</a:t>
            </a:r>
          </a:p>
        </p:txBody>
      </p:sp>
      <p:pic>
        <p:nvPicPr>
          <p:cNvPr id="19" name="Picture 18" descr="A graph with numbers and lines&#10;&#10;Description automatically generated with medium confidence">
            <a:extLst>
              <a:ext uri="{FF2B5EF4-FFF2-40B4-BE49-F238E27FC236}">
                <a16:creationId xmlns:a16="http://schemas.microsoft.com/office/drawing/2014/main" id="{51B4B06C-9541-01D4-307A-8110F9002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564" y="1548062"/>
            <a:ext cx="5880455" cy="4410341"/>
          </a:xfrm>
          <a:prstGeom prst="rect">
            <a:avLst/>
          </a:prstGeom>
        </p:spPr>
      </p:pic>
      <p:grpSp>
        <p:nvGrpSpPr>
          <p:cNvPr id="5" name="Group 4">
            <a:extLst>
              <a:ext uri="{FF2B5EF4-FFF2-40B4-BE49-F238E27FC236}">
                <a16:creationId xmlns:a16="http://schemas.microsoft.com/office/drawing/2014/main" id="{8B213C97-FEF8-F62A-6CF4-48FAF72FFAED}"/>
              </a:ext>
            </a:extLst>
          </p:cNvPr>
          <p:cNvGrpSpPr/>
          <p:nvPr/>
        </p:nvGrpSpPr>
        <p:grpSpPr>
          <a:xfrm>
            <a:off x="16632" y="5958404"/>
            <a:ext cx="4166653" cy="937489"/>
            <a:chOff x="16632" y="5958404"/>
            <a:chExt cx="4166653" cy="937489"/>
          </a:xfrm>
        </p:grpSpPr>
        <p:pic>
          <p:nvPicPr>
            <p:cNvPr id="13" name="Picture 12" descr="A black background with white text&#10;&#10;Description automatically generated">
              <a:extLst>
                <a:ext uri="{FF2B5EF4-FFF2-40B4-BE49-F238E27FC236}">
                  <a16:creationId xmlns:a16="http://schemas.microsoft.com/office/drawing/2014/main" id="{AA2E427F-0A82-B857-4540-5E1A5BEF6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4" name="Picture 2">
              <a:extLst>
                <a:ext uri="{FF2B5EF4-FFF2-40B4-BE49-F238E27FC236}">
                  <a16:creationId xmlns:a16="http://schemas.microsoft.com/office/drawing/2014/main" id="{FAA9B4A3-636B-2EDC-DF8E-F8C2AC193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83B51432-A373-1B1A-F2A5-9D4BD42610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2493BB-E88D-E691-2959-F3DA5B84A702}"/>
                </a:ext>
              </a:extLst>
            </p:cNvPr>
            <p:cNvGrpSpPr>
              <a:grpSpLocks/>
            </p:cNvGrpSpPr>
            <p:nvPr/>
          </p:nvGrpSpPr>
          <p:grpSpPr>
            <a:xfrm>
              <a:off x="670897" y="6177411"/>
              <a:ext cx="697204" cy="673523"/>
              <a:chOff x="8375671" y="59113"/>
              <a:chExt cx="984566" cy="984566"/>
            </a:xfrm>
          </p:grpSpPr>
          <p:sp>
            <p:nvSpPr>
              <p:cNvPr id="20" name="Rectangle 19">
                <a:extLst>
                  <a:ext uri="{FF2B5EF4-FFF2-40B4-BE49-F238E27FC236}">
                    <a16:creationId xmlns:a16="http://schemas.microsoft.com/office/drawing/2014/main" id="{BF1F9767-5D17-73DC-EDB8-E24E41F914FF}"/>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6">
                <a:extLst>
                  <a:ext uri="{FF2B5EF4-FFF2-40B4-BE49-F238E27FC236}">
                    <a16:creationId xmlns:a16="http://schemas.microsoft.com/office/drawing/2014/main" id="{FF6CD2FC-D2D9-3B37-E55B-2643978486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8" name="Picture 8">
              <a:extLst>
                <a:ext uri="{FF2B5EF4-FFF2-40B4-BE49-F238E27FC236}">
                  <a16:creationId xmlns:a16="http://schemas.microsoft.com/office/drawing/2014/main" id="{6B5DE354-30E6-7EE3-D455-8FE5EF6E4E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4061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A6E9E-5ACB-5C99-AA9C-9C1C7795B486}"/>
              </a:ext>
            </a:extLst>
          </p:cNvPr>
          <p:cNvSpPr>
            <a:spLocks noGrp="1"/>
          </p:cNvSpPr>
          <p:nvPr>
            <p:ph type="title"/>
          </p:nvPr>
        </p:nvSpPr>
        <p:spPr>
          <a:xfrm>
            <a:off x="316011" y="273572"/>
            <a:ext cx="10131425" cy="928425"/>
          </a:xfrm>
        </p:spPr>
        <p:txBody>
          <a:bodyPr/>
          <a:lstStyle/>
          <a:p>
            <a:r>
              <a:rPr lang="en-US" dirty="0"/>
              <a:t>usage</a:t>
            </a:r>
          </a:p>
        </p:txBody>
      </p:sp>
      <p:sp>
        <p:nvSpPr>
          <p:cNvPr id="3" name="Content Placeholder 2">
            <a:extLst>
              <a:ext uri="{FF2B5EF4-FFF2-40B4-BE49-F238E27FC236}">
                <a16:creationId xmlns:a16="http://schemas.microsoft.com/office/drawing/2014/main" id="{67D69F3D-68DB-6DAA-4FD2-BFD4FC1588B3}"/>
              </a:ext>
            </a:extLst>
          </p:cNvPr>
          <p:cNvSpPr>
            <a:spLocks noGrp="1"/>
          </p:cNvSpPr>
          <p:nvPr>
            <p:ph idx="1"/>
          </p:nvPr>
        </p:nvSpPr>
        <p:spPr>
          <a:xfrm>
            <a:off x="1087991" y="1429840"/>
            <a:ext cx="10994570" cy="4309936"/>
          </a:xfrm>
        </p:spPr>
        <p:txBody>
          <a:bodyPr>
            <a:normAutofit/>
          </a:bodyPr>
          <a:lstStyle/>
          <a:p>
            <a:r>
              <a:rPr lang="en-US" sz="2000" dirty="0"/>
              <a:t>Be aware of your resources constrains (CPU, Memory, Network)</a:t>
            </a:r>
          </a:p>
          <a:p>
            <a:r>
              <a:rPr lang="en-US" sz="2000" dirty="0"/>
              <a:t>In general, </a:t>
            </a:r>
            <a:r>
              <a:rPr lang="en-US" sz="2000" dirty="0" err="1"/>
              <a:t>ngen-datastream</a:t>
            </a:r>
            <a:r>
              <a:rPr lang="en-US" sz="2000" dirty="0"/>
              <a:t> memory footprint scales with</a:t>
            </a:r>
          </a:p>
          <a:p>
            <a:pPr lvl="1"/>
            <a:r>
              <a:rPr lang="en-US" sz="1800" dirty="0"/>
              <a:t>Number of catchments (size of the spatial domain)</a:t>
            </a:r>
          </a:p>
          <a:p>
            <a:pPr lvl="1"/>
            <a:r>
              <a:rPr lang="en-US" sz="1800" dirty="0"/>
              <a:t>Number of time steps (Simulation duration / </a:t>
            </a:r>
            <a:r>
              <a:rPr lang="en-US" sz="1800" dirty="0" err="1"/>
              <a:t>output_interval</a:t>
            </a:r>
            <a:r>
              <a:rPr lang="en-US" sz="1800" dirty="0"/>
              <a:t>)</a:t>
            </a:r>
          </a:p>
          <a:p>
            <a:r>
              <a:rPr lang="en-US" sz="2000" dirty="0"/>
              <a:t>If a crash is experienced, either increase the host resources or decrease one or both above dimensions</a:t>
            </a:r>
            <a:endParaRPr lang="en-US" dirty="0"/>
          </a:p>
          <a:p>
            <a:pPr lvl="1"/>
            <a:r>
              <a:rPr lang="en-US" dirty="0"/>
              <a:t>Linux commands to monitor resources</a:t>
            </a:r>
          </a:p>
          <a:p>
            <a:pPr lvl="2"/>
            <a:r>
              <a:rPr lang="en-US" dirty="0"/>
              <a:t>Watch memory usage             -&gt;  </a:t>
            </a:r>
            <a:r>
              <a:rPr lang="en-US" dirty="0">
                <a:solidFill>
                  <a:srgbClr val="00B050"/>
                </a:solidFill>
                <a:highlight>
                  <a:srgbClr val="000000"/>
                </a:highlight>
              </a:rPr>
              <a:t>free –h –s2</a:t>
            </a:r>
          </a:p>
          <a:p>
            <a:pPr lvl="2"/>
            <a:r>
              <a:rPr lang="en-US" dirty="0"/>
              <a:t>Watch processes/</a:t>
            </a:r>
            <a:r>
              <a:rPr lang="en-US" dirty="0" err="1"/>
              <a:t>cpu</a:t>
            </a:r>
            <a:r>
              <a:rPr lang="en-US" dirty="0"/>
              <a:t> usage  -&gt;  </a:t>
            </a:r>
            <a:r>
              <a:rPr lang="en-US" dirty="0">
                <a:solidFill>
                  <a:srgbClr val="00B050"/>
                </a:solidFill>
                <a:highlight>
                  <a:srgbClr val="000000"/>
                </a:highlight>
              </a:rPr>
              <a:t>top </a:t>
            </a:r>
          </a:p>
          <a:p>
            <a:pPr lvl="2"/>
            <a:r>
              <a:rPr lang="en-US" dirty="0"/>
              <a:t>Check available processes      -&gt; </a:t>
            </a:r>
            <a:r>
              <a:rPr lang="en-US" dirty="0" err="1">
                <a:solidFill>
                  <a:srgbClr val="00B050"/>
                </a:solidFill>
                <a:highlight>
                  <a:srgbClr val="000000"/>
                </a:highlight>
              </a:rPr>
              <a:t>nprocs</a:t>
            </a:r>
            <a:endParaRPr lang="en-US" dirty="0">
              <a:solidFill>
                <a:srgbClr val="00B050"/>
              </a:solidFill>
              <a:highlight>
                <a:srgbClr val="000000"/>
              </a:highlight>
            </a:endParaRPr>
          </a:p>
          <a:p>
            <a:r>
              <a:rPr lang="en-US" sz="2000" dirty="0">
                <a:hlinkClick r:id="rId2"/>
              </a:rPr>
              <a:t>https://github.com/CIROH-UA/ngen-datastream/blob/main/USAGE.md</a:t>
            </a:r>
            <a:endParaRPr lang="en-US" sz="2000" dirty="0"/>
          </a:p>
        </p:txBody>
      </p:sp>
      <p:grpSp>
        <p:nvGrpSpPr>
          <p:cNvPr id="12" name="Group 11">
            <a:extLst>
              <a:ext uri="{FF2B5EF4-FFF2-40B4-BE49-F238E27FC236}">
                <a16:creationId xmlns:a16="http://schemas.microsoft.com/office/drawing/2014/main" id="{8D11E5DA-F866-D0E5-0903-3DF56C48DB89}"/>
              </a:ext>
            </a:extLst>
          </p:cNvPr>
          <p:cNvGrpSpPr/>
          <p:nvPr/>
        </p:nvGrpSpPr>
        <p:grpSpPr>
          <a:xfrm>
            <a:off x="16632" y="5958404"/>
            <a:ext cx="4166653" cy="937489"/>
            <a:chOff x="16632" y="5958404"/>
            <a:chExt cx="4166653" cy="937489"/>
          </a:xfrm>
        </p:grpSpPr>
        <p:pic>
          <p:nvPicPr>
            <p:cNvPr id="13" name="Picture 12" descr="A black background with white text&#10;&#10;Description automatically generated">
              <a:extLst>
                <a:ext uri="{FF2B5EF4-FFF2-40B4-BE49-F238E27FC236}">
                  <a16:creationId xmlns:a16="http://schemas.microsoft.com/office/drawing/2014/main" id="{A26DA6BA-4790-DC4E-3018-096446609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4" name="Picture 2">
              <a:extLst>
                <a:ext uri="{FF2B5EF4-FFF2-40B4-BE49-F238E27FC236}">
                  <a16:creationId xmlns:a16="http://schemas.microsoft.com/office/drawing/2014/main" id="{FD32F702-4AFA-ED63-113A-8702AFAE3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73B75CA-8D3C-4EEF-A75F-E24A206DE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BE600A14-5E52-DACB-D0C1-AFA8DE55ECC9}"/>
                </a:ext>
              </a:extLst>
            </p:cNvPr>
            <p:cNvGrpSpPr>
              <a:grpSpLocks/>
            </p:cNvGrpSpPr>
            <p:nvPr/>
          </p:nvGrpSpPr>
          <p:grpSpPr>
            <a:xfrm>
              <a:off x="670897" y="6177411"/>
              <a:ext cx="697204" cy="673523"/>
              <a:chOff x="8375671" y="59113"/>
              <a:chExt cx="984566" cy="984566"/>
            </a:xfrm>
          </p:grpSpPr>
          <p:sp>
            <p:nvSpPr>
              <p:cNvPr id="18" name="Rectangle 17">
                <a:extLst>
                  <a:ext uri="{FF2B5EF4-FFF2-40B4-BE49-F238E27FC236}">
                    <a16:creationId xmlns:a16="http://schemas.microsoft.com/office/drawing/2014/main" id="{38B7FAB9-6512-586F-2311-649474C8432A}"/>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a:extLst>
                  <a:ext uri="{FF2B5EF4-FFF2-40B4-BE49-F238E27FC236}">
                    <a16:creationId xmlns:a16="http://schemas.microsoft.com/office/drawing/2014/main" id="{69E35847-435B-5587-3496-3DA6BAF55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7" name="Picture 8">
              <a:extLst>
                <a:ext uri="{FF2B5EF4-FFF2-40B4-BE49-F238E27FC236}">
                  <a16:creationId xmlns:a16="http://schemas.microsoft.com/office/drawing/2014/main" id="{4E25CB40-AE34-1930-62B6-1D35B32704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0203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Content Placeholder 86" descr="A screen shot of a computer&#10;&#10;Description automatically generated">
            <a:extLst>
              <a:ext uri="{FF2B5EF4-FFF2-40B4-BE49-F238E27FC236}">
                <a16:creationId xmlns:a16="http://schemas.microsoft.com/office/drawing/2014/main" id="{59607575-E267-AC26-C1F4-A1925645F4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5193" y="1458685"/>
            <a:ext cx="5044764" cy="4441372"/>
          </a:xfrm>
        </p:spPr>
      </p:pic>
      <p:sp>
        <p:nvSpPr>
          <p:cNvPr id="2" name="Title 1">
            <a:extLst>
              <a:ext uri="{FF2B5EF4-FFF2-40B4-BE49-F238E27FC236}">
                <a16:creationId xmlns:a16="http://schemas.microsoft.com/office/drawing/2014/main" id="{497ADB72-EFB5-AB7F-B966-3F05FF514C2F}"/>
              </a:ext>
            </a:extLst>
          </p:cNvPr>
          <p:cNvSpPr>
            <a:spLocks noGrp="1"/>
          </p:cNvSpPr>
          <p:nvPr>
            <p:ph type="title"/>
          </p:nvPr>
        </p:nvSpPr>
        <p:spPr>
          <a:xfrm>
            <a:off x="358127" y="283245"/>
            <a:ext cx="10131425" cy="735633"/>
          </a:xfrm>
        </p:spPr>
        <p:txBody>
          <a:bodyPr/>
          <a:lstStyle/>
          <a:p>
            <a:r>
              <a:rPr lang="en-US" dirty="0"/>
              <a:t>options</a:t>
            </a:r>
          </a:p>
        </p:txBody>
      </p:sp>
      <p:cxnSp>
        <p:nvCxnSpPr>
          <p:cNvPr id="13" name="Straight Connector 12">
            <a:extLst>
              <a:ext uri="{FF2B5EF4-FFF2-40B4-BE49-F238E27FC236}">
                <a16:creationId xmlns:a16="http://schemas.microsoft.com/office/drawing/2014/main" id="{9B905A85-0DDF-6261-6879-96A5FF1A8737}"/>
              </a:ext>
            </a:extLst>
          </p:cNvPr>
          <p:cNvCxnSpPr>
            <a:cxnSpLocks/>
            <a:endCxn id="17" idx="1"/>
          </p:cNvCxnSpPr>
          <p:nvPr/>
        </p:nvCxnSpPr>
        <p:spPr>
          <a:xfrm>
            <a:off x="7386385" y="2916367"/>
            <a:ext cx="78959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F0184A-0B0D-E332-82C6-288A8C5C3B10}"/>
              </a:ext>
            </a:extLst>
          </p:cNvPr>
          <p:cNvSpPr txBox="1"/>
          <p:nvPr/>
        </p:nvSpPr>
        <p:spPr>
          <a:xfrm>
            <a:off x="8175978" y="2731701"/>
            <a:ext cx="2469459" cy="369332"/>
          </a:xfrm>
          <a:prstGeom prst="rect">
            <a:avLst/>
          </a:prstGeom>
          <a:noFill/>
          <a:ln w="38100">
            <a:solidFill>
              <a:schemeClr val="accent1"/>
            </a:solidFill>
          </a:ln>
        </p:spPr>
        <p:txBody>
          <a:bodyPr wrap="none" rtlCol="0">
            <a:spAutoFit/>
          </a:bodyPr>
          <a:lstStyle/>
          <a:p>
            <a:r>
              <a:rPr lang="en-US" dirty="0"/>
              <a:t>simulation start and end</a:t>
            </a:r>
          </a:p>
        </p:txBody>
      </p:sp>
      <p:cxnSp>
        <p:nvCxnSpPr>
          <p:cNvPr id="24" name="Straight Connector 23">
            <a:extLst>
              <a:ext uri="{FF2B5EF4-FFF2-40B4-BE49-F238E27FC236}">
                <a16:creationId xmlns:a16="http://schemas.microsoft.com/office/drawing/2014/main" id="{4AE43861-7224-C6AB-5CAF-C9A1A4D3C5D2}"/>
              </a:ext>
            </a:extLst>
          </p:cNvPr>
          <p:cNvCxnSpPr>
            <a:cxnSpLocks/>
          </p:cNvCxnSpPr>
          <p:nvPr/>
        </p:nvCxnSpPr>
        <p:spPr>
          <a:xfrm>
            <a:off x="6763987" y="4465484"/>
            <a:ext cx="144224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D323D36-C9DC-2C4E-4435-19634405000C}"/>
              </a:ext>
            </a:extLst>
          </p:cNvPr>
          <p:cNvSpPr txBox="1"/>
          <p:nvPr/>
        </p:nvSpPr>
        <p:spPr>
          <a:xfrm>
            <a:off x="8175978" y="4107331"/>
            <a:ext cx="2308581" cy="369332"/>
          </a:xfrm>
          <a:prstGeom prst="rect">
            <a:avLst/>
          </a:prstGeom>
          <a:noFill/>
          <a:ln w="38100">
            <a:solidFill>
              <a:srgbClr val="00B050"/>
            </a:solidFill>
          </a:ln>
        </p:spPr>
        <p:txBody>
          <a:bodyPr wrap="none" rtlCol="0">
            <a:spAutoFit/>
          </a:bodyPr>
          <a:lstStyle/>
          <a:p>
            <a:r>
              <a:rPr lang="en-US" dirty="0"/>
              <a:t>NextGen configuration</a:t>
            </a:r>
          </a:p>
        </p:txBody>
      </p:sp>
      <p:cxnSp>
        <p:nvCxnSpPr>
          <p:cNvPr id="28" name="Straight Connector 27">
            <a:extLst>
              <a:ext uri="{FF2B5EF4-FFF2-40B4-BE49-F238E27FC236}">
                <a16:creationId xmlns:a16="http://schemas.microsoft.com/office/drawing/2014/main" id="{18ACD692-8254-BEFC-9867-0E1E10C92B70}"/>
              </a:ext>
            </a:extLst>
          </p:cNvPr>
          <p:cNvCxnSpPr>
            <a:cxnSpLocks/>
          </p:cNvCxnSpPr>
          <p:nvPr/>
        </p:nvCxnSpPr>
        <p:spPr>
          <a:xfrm>
            <a:off x="7609115" y="3419831"/>
            <a:ext cx="646879"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1CB0177-D6E7-9EA0-0333-E90E9A12F369}"/>
              </a:ext>
            </a:extLst>
          </p:cNvPr>
          <p:cNvSpPr txBox="1"/>
          <p:nvPr/>
        </p:nvSpPr>
        <p:spPr>
          <a:xfrm>
            <a:off x="8175978" y="3419516"/>
            <a:ext cx="1555588" cy="369332"/>
          </a:xfrm>
          <a:prstGeom prst="rect">
            <a:avLst/>
          </a:prstGeom>
          <a:noFill/>
          <a:ln w="38100">
            <a:solidFill>
              <a:schemeClr val="accent2">
                <a:lumMod val="40000"/>
                <a:lumOff val="60000"/>
              </a:schemeClr>
            </a:solidFill>
          </a:ln>
        </p:spPr>
        <p:txBody>
          <a:bodyPr wrap="square" rtlCol="0">
            <a:spAutoFit/>
          </a:bodyPr>
          <a:lstStyle/>
          <a:p>
            <a:r>
              <a:rPr lang="en-US" dirty="0"/>
              <a:t>spatial domain</a:t>
            </a:r>
          </a:p>
        </p:txBody>
      </p:sp>
      <p:cxnSp>
        <p:nvCxnSpPr>
          <p:cNvPr id="36" name="Straight Connector 35">
            <a:extLst>
              <a:ext uri="{FF2B5EF4-FFF2-40B4-BE49-F238E27FC236}">
                <a16:creationId xmlns:a16="http://schemas.microsoft.com/office/drawing/2014/main" id="{240BC649-D123-6C6B-6FA9-B0E2CC7E1BE9}"/>
              </a:ext>
            </a:extLst>
          </p:cNvPr>
          <p:cNvCxnSpPr>
            <a:cxnSpLocks/>
            <a:endCxn id="38" idx="1"/>
          </p:cNvCxnSpPr>
          <p:nvPr/>
        </p:nvCxnSpPr>
        <p:spPr>
          <a:xfrm>
            <a:off x="7710980" y="4968948"/>
            <a:ext cx="464998" cy="10864"/>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B79D96E-5FE3-514F-F66B-874F6C67A3BC}"/>
              </a:ext>
            </a:extLst>
          </p:cNvPr>
          <p:cNvCxnSpPr>
            <a:cxnSpLocks/>
          </p:cNvCxnSpPr>
          <p:nvPr/>
        </p:nvCxnSpPr>
        <p:spPr>
          <a:xfrm>
            <a:off x="7680271" y="4813857"/>
            <a:ext cx="0" cy="46484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D247DF9-3D67-421A-EAEF-DA39A3BAF46F}"/>
              </a:ext>
            </a:extLst>
          </p:cNvPr>
          <p:cNvSpPr txBox="1"/>
          <p:nvPr/>
        </p:nvSpPr>
        <p:spPr>
          <a:xfrm>
            <a:off x="8175978" y="4795146"/>
            <a:ext cx="2469459" cy="369332"/>
          </a:xfrm>
          <a:prstGeom prst="rect">
            <a:avLst/>
          </a:prstGeom>
          <a:noFill/>
          <a:ln w="38100">
            <a:solidFill>
              <a:schemeClr val="accent6">
                <a:lumMod val="60000"/>
                <a:lumOff val="40000"/>
              </a:schemeClr>
            </a:solidFill>
          </a:ln>
        </p:spPr>
        <p:txBody>
          <a:bodyPr wrap="square" rtlCol="0">
            <a:spAutoFit/>
          </a:bodyPr>
          <a:lstStyle/>
          <a:p>
            <a:r>
              <a:rPr lang="en-US" dirty="0"/>
              <a:t>ngen-datasteam “lite”</a:t>
            </a:r>
          </a:p>
        </p:txBody>
      </p:sp>
      <p:cxnSp>
        <p:nvCxnSpPr>
          <p:cNvPr id="61" name="Straight Connector 60">
            <a:extLst>
              <a:ext uri="{FF2B5EF4-FFF2-40B4-BE49-F238E27FC236}">
                <a16:creationId xmlns:a16="http://schemas.microsoft.com/office/drawing/2014/main" id="{30BEAC01-8993-D9C7-7B67-8D8CF684FE70}"/>
              </a:ext>
            </a:extLst>
          </p:cNvPr>
          <p:cNvCxnSpPr>
            <a:cxnSpLocks/>
          </p:cNvCxnSpPr>
          <p:nvPr/>
        </p:nvCxnSpPr>
        <p:spPr>
          <a:xfrm>
            <a:off x="7342332" y="5486628"/>
            <a:ext cx="942110"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B46FCF3-AB20-F97E-8BCA-8918270EED0D}"/>
              </a:ext>
            </a:extLst>
          </p:cNvPr>
          <p:cNvCxnSpPr>
            <a:cxnSpLocks/>
          </p:cNvCxnSpPr>
          <p:nvPr/>
        </p:nvCxnSpPr>
        <p:spPr>
          <a:xfrm>
            <a:off x="7337898" y="5368168"/>
            <a:ext cx="4434" cy="333864"/>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FDC9533-2503-5F45-EDF4-7027A573A8D0}"/>
              </a:ext>
            </a:extLst>
          </p:cNvPr>
          <p:cNvSpPr txBox="1"/>
          <p:nvPr/>
        </p:nvSpPr>
        <p:spPr>
          <a:xfrm>
            <a:off x="8175978" y="5482962"/>
            <a:ext cx="1555588" cy="369332"/>
          </a:xfrm>
          <a:prstGeom prst="rect">
            <a:avLst/>
          </a:prstGeom>
          <a:noFill/>
          <a:ln w="38100">
            <a:solidFill>
              <a:schemeClr val="accent5">
                <a:lumMod val="60000"/>
                <a:lumOff val="40000"/>
              </a:schemeClr>
            </a:solidFill>
          </a:ln>
        </p:spPr>
        <p:txBody>
          <a:bodyPr wrap="square" rtlCol="0">
            <a:spAutoFit/>
          </a:bodyPr>
          <a:lstStyle/>
          <a:p>
            <a:r>
              <a:rPr lang="en-US" dirty="0"/>
              <a:t>AWS s3 mount</a:t>
            </a:r>
          </a:p>
        </p:txBody>
      </p:sp>
      <p:grpSp>
        <p:nvGrpSpPr>
          <p:cNvPr id="5" name="Group 4">
            <a:extLst>
              <a:ext uri="{FF2B5EF4-FFF2-40B4-BE49-F238E27FC236}">
                <a16:creationId xmlns:a16="http://schemas.microsoft.com/office/drawing/2014/main" id="{4E8F6BE4-9A7C-98AF-EA00-305FF7E49433}"/>
              </a:ext>
            </a:extLst>
          </p:cNvPr>
          <p:cNvGrpSpPr/>
          <p:nvPr/>
        </p:nvGrpSpPr>
        <p:grpSpPr>
          <a:xfrm>
            <a:off x="16632" y="5958404"/>
            <a:ext cx="4166653" cy="937489"/>
            <a:chOff x="16632" y="5958404"/>
            <a:chExt cx="4166653" cy="937489"/>
          </a:xfrm>
        </p:grpSpPr>
        <p:pic>
          <p:nvPicPr>
            <p:cNvPr id="12" name="Picture 11" descr="A black background with white text&#10;&#10;Description automatically generated">
              <a:extLst>
                <a:ext uri="{FF2B5EF4-FFF2-40B4-BE49-F238E27FC236}">
                  <a16:creationId xmlns:a16="http://schemas.microsoft.com/office/drawing/2014/main" id="{D1619992-C57E-9F79-4206-ABD860FBD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5" name="Picture 2">
              <a:extLst>
                <a:ext uri="{FF2B5EF4-FFF2-40B4-BE49-F238E27FC236}">
                  <a16:creationId xmlns:a16="http://schemas.microsoft.com/office/drawing/2014/main" id="{0B8C896A-8715-27AF-754A-173EFBB4C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755CFCCA-618D-9EEF-CCE2-5DE2D1BF5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85D3DED4-2C76-A4DB-02DA-ADEA9FBCBE11}"/>
                </a:ext>
              </a:extLst>
            </p:cNvPr>
            <p:cNvGrpSpPr>
              <a:grpSpLocks/>
            </p:cNvGrpSpPr>
            <p:nvPr/>
          </p:nvGrpSpPr>
          <p:grpSpPr>
            <a:xfrm>
              <a:off x="670897" y="6177411"/>
              <a:ext cx="697204" cy="673523"/>
              <a:chOff x="8375671" y="59113"/>
              <a:chExt cx="984566" cy="984566"/>
            </a:xfrm>
          </p:grpSpPr>
          <p:sp>
            <p:nvSpPr>
              <p:cNvPr id="20" name="Rectangle 19">
                <a:extLst>
                  <a:ext uri="{FF2B5EF4-FFF2-40B4-BE49-F238E27FC236}">
                    <a16:creationId xmlns:a16="http://schemas.microsoft.com/office/drawing/2014/main" id="{3F41A0AB-22CC-0166-D026-00A8BE542C55}"/>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6">
                <a:extLst>
                  <a:ext uri="{FF2B5EF4-FFF2-40B4-BE49-F238E27FC236}">
                    <a16:creationId xmlns:a16="http://schemas.microsoft.com/office/drawing/2014/main" id="{A6E8DB44-E58A-65B7-AA7A-F5467C4E2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9" name="Picture 8">
              <a:extLst>
                <a:ext uri="{FF2B5EF4-FFF2-40B4-BE49-F238E27FC236}">
                  <a16:creationId xmlns:a16="http://schemas.microsoft.com/office/drawing/2014/main" id="{1D72DE55-86C7-D103-E843-3272C81B8C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 name="Straight Connector 3">
            <a:extLst>
              <a:ext uri="{FF2B5EF4-FFF2-40B4-BE49-F238E27FC236}">
                <a16:creationId xmlns:a16="http://schemas.microsoft.com/office/drawing/2014/main" id="{3AB1174D-7480-5446-E993-0DB7DA331CB7}"/>
              </a:ext>
            </a:extLst>
          </p:cNvPr>
          <p:cNvCxnSpPr>
            <a:cxnSpLocks/>
          </p:cNvCxnSpPr>
          <p:nvPr/>
        </p:nvCxnSpPr>
        <p:spPr>
          <a:xfrm>
            <a:off x="7576457" y="3007885"/>
            <a:ext cx="0" cy="1305201"/>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03230DC-5249-F440-4598-5BCCE10B35D7}"/>
              </a:ext>
            </a:extLst>
          </p:cNvPr>
          <p:cNvCxnSpPr>
            <a:cxnSpLocks/>
          </p:cNvCxnSpPr>
          <p:nvPr/>
        </p:nvCxnSpPr>
        <p:spPr>
          <a:xfrm>
            <a:off x="6564087" y="3007885"/>
            <a:ext cx="101237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C94452-2A5D-D6FD-DBD0-371D63B2D883}"/>
              </a:ext>
            </a:extLst>
          </p:cNvPr>
          <p:cNvCxnSpPr>
            <a:cxnSpLocks/>
          </p:cNvCxnSpPr>
          <p:nvPr/>
        </p:nvCxnSpPr>
        <p:spPr>
          <a:xfrm flipV="1">
            <a:off x="6357257" y="4313480"/>
            <a:ext cx="1209303" cy="3659"/>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CC14F3-70D2-1D26-4299-72A0B59BAED6}"/>
              </a:ext>
            </a:extLst>
          </p:cNvPr>
          <p:cNvCxnSpPr>
            <a:cxnSpLocks/>
          </p:cNvCxnSpPr>
          <p:nvPr/>
        </p:nvCxnSpPr>
        <p:spPr>
          <a:xfrm flipV="1">
            <a:off x="6311407" y="2938795"/>
            <a:ext cx="1057565" cy="4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51F2CA-69C8-41E2-20B9-90EC7A9463E7}"/>
              </a:ext>
            </a:extLst>
          </p:cNvPr>
          <p:cNvCxnSpPr>
            <a:cxnSpLocks/>
          </p:cNvCxnSpPr>
          <p:nvPr/>
        </p:nvCxnSpPr>
        <p:spPr>
          <a:xfrm>
            <a:off x="7386385" y="2612571"/>
            <a:ext cx="0" cy="3262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A8824B2-F894-AF69-6B0A-4CF9C7971AF4}"/>
              </a:ext>
            </a:extLst>
          </p:cNvPr>
          <p:cNvCxnSpPr>
            <a:cxnSpLocks/>
          </p:cNvCxnSpPr>
          <p:nvPr/>
        </p:nvCxnSpPr>
        <p:spPr>
          <a:xfrm flipV="1">
            <a:off x="6330464" y="2604895"/>
            <a:ext cx="1057565" cy="4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F7DDB48-7211-1EFD-4DBE-08EE3452A27E}"/>
              </a:ext>
            </a:extLst>
          </p:cNvPr>
          <p:cNvCxnSpPr>
            <a:cxnSpLocks/>
          </p:cNvCxnSpPr>
          <p:nvPr/>
        </p:nvCxnSpPr>
        <p:spPr>
          <a:xfrm>
            <a:off x="6840189" y="4787959"/>
            <a:ext cx="824163" cy="7187"/>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D47E2EE-A9A7-399A-8FFE-AB64B9BCE8A3}"/>
              </a:ext>
            </a:extLst>
          </p:cNvPr>
          <p:cNvCxnSpPr>
            <a:cxnSpLocks/>
          </p:cNvCxnSpPr>
          <p:nvPr/>
        </p:nvCxnSpPr>
        <p:spPr>
          <a:xfrm>
            <a:off x="7070766" y="5278698"/>
            <a:ext cx="593586"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5DE9789-55A0-5B4B-2CD1-4E462A31F9A7}"/>
              </a:ext>
            </a:extLst>
          </p:cNvPr>
          <p:cNvCxnSpPr>
            <a:cxnSpLocks/>
          </p:cNvCxnSpPr>
          <p:nvPr/>
        </p:nvCxnSpPr>
        <p:spPr>
          <a:xfrm>
            <a:off x="6861961" y="5364571"/>
            <a:ext cx="469485"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F90288B-09A3-22AB-9BE2-A50AF6D8F518}"/>
              </a:ext>
            </a:extLst>
          </p:cNvPr>
          <p:cNvCxnSpPr>
            <a:cxnSpLocks/>
          </p:cNvCxnSpPr>
          <p:nvPr/>
        </p:nvCxnSpPr>
        <p:spPr>
          <a:xfrm>
            <a:off x="6859246" y="5712912"/>
            <a:ext cx="469485"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AC99EBE-E7AD-4899-B6B9-A4E48C3631DB}"/>
              </a:ext>
            </a:extLst>
          </p:cNvPr>
          <p:cNvSpPr txBox="1"/>
          <p:nvPr/>
        </p:nvSpPr>
        <p:spPr>
          <a:xfrm>
            <a:off x="257619" y="4985900"/>
            <a:ext cx="1365054" cy="369332"/>
          </a:xfrm>
          <a:prstGeom prst="rect">
            <a:avLst/>
          </a:prstGeom>
          <a:noFill/>
          <a:ln w="38100">
            <a:solidFill>
              <a:schemeClr val="accent6">
                <a:lumMod val="75000"/>
              </a:schemeClr>
            </a:solidFill>
          </a:ln>
        </p:spPr>
        <p:txBody>
          <a:bodyPr wrap="none" rtlCol="0">
            <a:spAutoFit/>
          </a:bodyPr>
          <a:lstStyle/>
          <a:p>
            <a:r>
              <a:rPr lang="en-US" dirty="0"/>
              <a:t>RUN options</a:t>
            </a:r>
          </a:p>
        </p:txBody>
      </p:sp>
      <p:cxnSp>
        <p:nvCxnSpPr>
          <p:cNvPr id="77" name="Straight Connector 76">
            <a:extLst>
              <a:ext uri="{FF2B5EF4-FFF2-40B4-BE49-F238E27FC236}">
                <a16:creationId xmlns:a16="http://schemas.microsoft.com/office/drawing/2014/main" id="{C4000634-D4C6-39B0-9CFC-F7D9B31640C4}"/>
              </a:ext>
            </a:extLst>
          </p:cNvPr>
          <p:cNvCxnSpPr>
            <a:cxnSpLocks/>
          </p:cNvCxnSpPr>
          <p:nvPr/>
        </p:nvCxnSpPr>
        <p:spPr>
          <a:xfrm>
            <a:off x="1622673" y="5170566"/>
            <a:ext cx="646879"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A295561-AEA6-FDD5-A8E9-C83C4AF12538}"/>
              </a:ext>
            </a:extLst>
          </p:cNvPr>
          <p:cNvCxnSpPr>
            <a:cxnSpLocks/>
          </p:cNvCxnSpPr>
          <p:nvPr/>
        </p:nvCxnSpPr>
        <p:spPr>
          <a:xfrm flipV="1">
            <a:off x="2269552" y="4654378"/>
            <a:ext cx="506550" cy="51618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27DE9C0-828B-96A5-5B7D-D84722987B4F}"/>
              </a:ext>
            </a:extLst>
          </p:cNvPr>
          <p:cNvCxnSpPr>
            <a:cxnSpLocks/>
          </p:cNvCxnSpPr>
          <p:nvPr/>
        </p:nvCxnSpPr>
        <p:spPr>
          <a:xfrm>
            <a:off x="2310589" y="5170566"/>
            <a:ext cx="471965" cy="68172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FB1A8FE-3BF3-59E2-FB4E-68C2332DD2A9}"/>
              </a:ext>
            </a:extLst>
          </p:cNvPr>
          <p:cNvSpPr txBox="1"/>
          <p:nvPr/>
        </p:nvSpPr>
        <p:spPr>
          <a:xfrm>
            <a:off x="7580237" y="38452"/>
            <a:ext cx="2334761" cy="1200329"/>
          </a:xfrm>
          <a:prstGeom prst="rect">
            <a:avLst/>
          </a:prstGeom>
          <a:noFill/>
        </p:spPr>
        <p:txBody>
          <a:bodyPr wrap="square" rtlCol="0">
            <a:spAutoFit/>
          </a:bodyPr>
          <a:lstStyle/>
          <a:p>
            <a:r>
              <a:rPr lang="en-US" dirty="0"/>
              <a:t>See the README.md in the repo for an explanation of each variable</a:t>
            </a:r>
          </a:p>
        </p:txBody>
      </p:sp>
    </p:spTree>
    <p:extLst>
      <p:ext uri="{BB962C8B-B14F-4D97-AF65-F5344CB8AC3E}">
        <p14:creationId xmlns:p14="http://schemas.microsoft.com/office/powerpoint/2010/main" val="1263487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7632A-4C81-2F53-8B9B-5B7BC8661570}"/>
              </a:ext>
            </a:extLst>
          </p:cNvPr>
          <p:cNvSpPr>
            <a:spLocks noGrp="1"/>
          </p:cNvSpPr>
          <p:nvPr>
            <p:ph type="title"/>
          </p:nvPr>
        </p:nvSpPr>
        <p:spPr/>
        <p:txBody>
          <a:bodyPr/>
          <a:lstStyle/>
          <a:p>
            <a:r>
              <a:rPr lang="en-US" dirty="0"/>
              <a:t>workshop</a:t>
            </a:r>
          </a:p>
        </p:txBody>
      </p:sp>
      <p:sp>
        <p:nvSpPr>
          <p:cNvPr id="3" name="Content Placeholder 2">
            <a:extLst>
              <a:ext uri="{FF2B5EF4-FFF2-40B4-BE49-F238E27FC236}">
                <a16:creationId xmlns:a16="http://schemas.microsoft.com/office/drawing/2014/main" id="{F85AF658-7564-9C70-A43F-5590C8CB26FD}"/>
              </a:ext>
            </a:extLst>
          </p:cNvPr>
          <p:cNvSpPr>
            <a:spLocks noGrp="1"/>
          </p:cNvSpPr>
          <p:nvPr>
            <p:ph idx="1"/>
          </p:nvPr>
        </p:nvSpPr>
        <p:spPr/>
        <p:txBody>
          <a:bodyPr/>
          <a:lstStyle/>
          <a:p>
            <a:r>
              <a:rPr lang="en-US" dirty="0">
                <a:hlinkClick r:id="rId2"/>
              </a:rPr>
              <a:t>https://github.com/CIROH-UA/ngen-datastream/blob/main/docs/CIROH_devcon_2024/workshop.md</a:t>
            </a:r>
            <a:endParaRPr lang="en-US" dirty="0"/>
          </a:p>
        </p:txBody>
      </p:sp>
    </p:spTree>
    <p:extLst>
      <p:ext uri="{BB962C8B-B14F-4D97-AF65-F5344CB8AC3E}">
        <p14:creationId xmlns:p14="http://schemas.microsoft.com/office/powerpoint/2010/main" val="591423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C5C6-A3C9-E960-D99F-CCCC943ACEEA}"/>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E055BD7A-C8FF-340E-2444-EE3929B8AFBC}"/>
              </a:ext>
            </a:extLst>
          </p:cNvPr>
          <p:cNvSpPr>
            <a:spLocks noGrp="1"/>
          </p:cNvSpPr>
          <p:nvPr>
            <p:ph idx="1"/>
          </p:nvPr>
        </p:nvSpPr>
        <p:spPr>
          <a:xfrm>
            <a:off x="670897" y="1604433"/>
            <a:ext cx="10131425" cy="3649133"/>
          </a:xfrm>
        </p:spPr>
        <p:txBody>
          <a:bodyPr/>
          <a:lstStyle/>
          <a:p>
            <a:r>
              <a:rPr lang="en-US" dirty="0" err="1"/>
              <a:t>ngen-datastream</a:t>
            </a:r>
            <a:r>
              <a:rPr lang="en-US" dirty="0"/>
              <a:t> automates the process of collecting and formatting input data for NextGen, orchestrating the NextGen run through NextGen In a Box (NGIAB), and handling outputs. This software allows users to run NextGen in an efficient, relatively painless, and reproducible fashion.</a:t>
            </a:r>
          </a:p>
          <a:p>
            <a:r>
              <a:rPr lang="en-US" dirty="0"/>
              <a:t>Flexibility in the design allows users to provide their own files if desired.</a:t>
            </a:r>
          </a:p>
          <a:p>
            <a:r>
              <a:rPr lang="en-US" dirty="0"/>
              <a:t>Scalability via AWS state machine gives users access to HPC resources.</a:t>
            </a:r>
          </a:p>
          <a:p>
            <a:r>
              <a:rPr lang="en-US" dirty="0"/>
              <a:t>Collaborative process! Feel free to contact me with questions</a:t>
            </a:r>
          </a:p>
        </p:txBody>
      </p:sp>
      <p:grpSp>
        <p:nvGrpSpPr>
          <p:cNvPr id="4" name="Group 3">
            <a:extLst>
              <a:ext uri="{FF2B5EF4-FFF2-40B4-BE49-F238E27FC236}">
                <a16:creationId xmlns:a16="http://schemas.microsoft.com/office/drawing/2014/main" id="{C31D102F-1B50-B144-63E9-4DF5353F4069}"/>
              </a:ext>
            </a:extLst>
          </p:cNvPr>
          <p:cNvGrpSpPr/>
          <p:nvPr/>
        </p:nvGrpSpPr>
        <p:grpSpPr>
          <a:xfrm>
            <a:off x="16632" y="5958404"/>
            <a:ext cx="4166653" cy="937489"/>
            <a:chOff x="16632" y="5958404"/>
            <a:chExt cx="4166653" cy="937489"/>
          </a:xfrm>
        </p:grpSpPr>
        <p:pic>
          <p:nvPicPr>
            <p:cNvPr id="5" name="Picture 4" descr="A black background with white text&#10;&#10;Description automatically generated">
              <a:extLst>
                <a:ext uri="{FF2B5EF4-FFF2-40B4-BE49-F238E27FC236}">
                  <a16:creationId xmlns:a16="http://schemas.microsoft.com/office/drawing/2014/main" id="{0892BB5A-7EA8-B28D-D1FA-422C8CD50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6" name="Picture 2">
              <a:extLst>
                <a:ext uri="{FF2B5EF4-FFF2-40B4-BE49-F238E27FC236}">
                  <a16:creationId xmlns:a16="http://schemas.microsoft.com/office/drawing/2014/main" id="{E9577FE3-2A39-D3CF-7B20-6BB35B0DC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039D8A8-85F5-2AFF-C520-0998E8FB8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CB21AD0-B3A9-9893-4AEB-3F8B24E4F010}"/>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6185D3C4-E451-7CF5-F6F6-F009072C9E41}"/>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781CFF7D-46B6-E02A-0C72-AB74020D3B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FA210BDA-021A-5788-9EE0-7A3E51B9F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1120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EF6B-F994-4A97-BB9D-B09038B6A0B3}"/>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F52AADBE-2D19-7128-6AA7-C98865CC3E36}"/>
              </a:ext>
            </a:extLst>
          </p:cNvPr>
          <p:cNvSpPr>
            <a:spLocks noGrp="1"/>
          </p:cNvSpPr>
          <p:nvPr>
            <p:ph idx="1"/>
          </p:nvPr>
        </p:nvSpPr>
        <p:spPr>
          <a:xfrm>
            <a:off x="1864895" y="1749035"/>
            <a:ext cx="10131425" cy="3649133"/>
          </a:xfrm>
        </p:spPr>
        <p:txBody>
          <a:bodyPr/>
          <a:lstStyle/>
          <a:p>
            <a:r>
              <a:rPr lang="en-US" dirty="0"/>
              <a:t>CI/CD</a:t>
            </a:r>
          </a:p>
          <a:p>
            <a:r>
              <a:rPr lang="en-US" dirty="0"/>
              <a:t>Feedback/Collaboration with community</a:t>
            </a:r>
          </a:p>
          <a:p>
            <a:r>
              <a:rPr lang="en-US" dirty="0"/>
              <a:t>Realization BMI module variable mapping validation</a:t>
            </a:r>
          </a:p>
          <a:p>
            <a:r>
              <a:rPr lang="en-US" dirty="0"/>
              <a:t>Expand terraform to include more cloud providers </a:t>
            </a:r>
          </a:p>
          <a:p>
            <a:r>
              <a:rPr lang="en-US" dirty="0"/>
              <a:t>Expand modules </a:t>
            </a:r>
            <a:r>
              <a:rPr lang="en-US" dirty="0" err="1"/>
              <a:t>ngen-datastream</a:t>
            </a:r>
            <a:r>
              <a:rPr lang="en-US" dirty="0"/>
              <a:t> is aware of</a:t>
            </a:r>
          </a:p>
          <a:p>
            <a:r>
              <a:rPr lang="en-US" dirty="0"/>
              <a:t>Begin the science!</a:t>
            </a:r>
          </a:p>
          <a:p>
            <a:pPr lvl="1"/>
            <a:r>
              <a:rPr lang="en-US" dirty="0"/>
              <a:t>Find regional improvements to NextGen realization</a:t>
            </a:r>
          </a:p>
        </p:txBody>
      </p:sp>
      <p:grpSp>
        <p:nvGrpSpPr>
          <p:cNvPr id="4" name="Group 3">
            <a:extLst>
              <a:ext uri="{FF2B5EF4-FFF2-40B4-BE49-F238E27FC236}">
                <a16:creationId xmlns:a16="http://schemas.microsoft.com/office/drawing/2014/main" id="{B775C44A-173D-F68D-5D5C-B44279A01401}"/>
              </a:ext>
            </a:extLst>
          </p:cNvPr>
          <p:cNvGrpSpPr/>
          <p:nvPr/>
        </p:nvGrpSpPr>
        <p:grpSpPr>
          <a:xfrm>
            <a:off x="16632" y="5958404"/>
            <a:ext cx="4166653" cy="937489"/>
            <a:chOff x="16632" y="5958404"/>
            <a:chExt cx="4166653" cy="937489"/>
          </a:xfrm>
        </p:grpSpPr>
        <p:pic>
          <p:nvPicPr>
            <p:cNvPr id="5" name="Picture 4" descr="A black background with white text&#10;&#10;Description automatically generated">
              <a:extLst>
                <a:ext uri="{FF2B5EF4-FFF2-40B4-BE49-F238E27FC236}">
                  <a16:creationId xmlns:a16="http://schemas.microsoft.com/office/drawing/2014/main" id="{A65C5856-5A03-BAA4-192A-8FDA33FF8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6" name="Picture 2">
              <a:extLst>
                <a:ext uri="{FF2B5EF4-FFF2-40B4-BE49-F238E27FC236}">
                  <a16:creationId xmlns:a16="http://schemas.microsoft.com/office/drawing/2014/main" id="{ED8C9B8D-E9F3-755D-4B2B-0FCF399DE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B5B8683E-8E4D-E373-9901-A8F6B0DB1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947752A-3F0C-CF11-C358-6CAABD9E3DC8}"/>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CCBB890C-D5D4-0F72-BA83-32746B9AD0FE}"/>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3D8C1AC3-58D8-FA1C-DFD6-D298B2DD9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51D7C5E7-7DDD-B9F1-E2B4-132AB3766A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09089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5A01-8131-75D5-4C91-6774E9BC736E}"/>
              </a:ext>
            </a:extLst>
          </p:cNvPr>
          <p:cNvSpPr>
            <a:spLocks noGrp="1"/>
          </p:cNvSpPr>
          <p:nvPr>
            <p:ph type="title"/>
          </p:nvPr>
        </p:nvSpPr>
        <p:spPr>
          <a:xfrm>
            <a:off x="685801" y="443620"/>
            <a:ext cx="10131425" cy="725954"/>
          </a:xfrm>
        </p:spPr>
        <p:txBody>
          <a:bodyPr/>
          <a:lstStyle/>
          <a:p>
            <a:r>
              <a:rPr lang="en-US" dirty="0"/>
              <a:t>Terms</a:t>
            </a:r>
          </a:p>
        </p:txBody>
      </p:sp>
      <p:sp>
        <p:nvSpPr>
          <p:cNvPr id="3" name="Content Placeholder 2">
            <a:extLst>
              <a:ext uri="{FF2B5EF4-FFF2-40B4-BE49-F238E27FC236}">
                <a16:creationId xmlns:a16="http://schemas.microsoft.com/office/drawing/2014/main" id="{AB45FBB8-0F51-E169-D5AB-26E2A077A487}"/>
              </a:ext>
            </a:extLst>
          </p:cNvPr>
          <p:cNvSpPr>
            <a:spLocks noGrp="1"/>
          </p:cNvSpPr>
          <p:nvPr>
            <p:ph idx="1"/>
          </p:nvPr>
        </p:nvSpPr>
        <p:spPr>
          <a:xfrm>
            <a:off x="520481" y="1269634"/>
            <a:ext cx="10131425" cy="3649133"/>
          </a:xfrm>
        </p:spPr>
        <p:txBody>
          <a:bodyPr>
            <a:normAutofit/>
          </a:bodyPr>
          <a:lstStyle/>
          <a:p>
            <a:r>
              <a:rPr lang="en-US" dirty="0"/>
              <a:t>Catchment – geographic area characterized by a single location, a nexus, where all precipitation in the area runs off through. A drainage basin.</a:t>
            </a:r>
          </a:p>
          <a:p>
            <a:r>
              <a:rPr lang="en-US" dirty="0"/>
              <a:t>Nexus – the singular point where water flows into or out of a catchment. Often a point along a river.</a:t>
            </a:r>
          </a:p>
          <a:p>
            <a:r>
              <a:rPr lang="en-US" dirty="0"/>
              <a:t>Subsetting – To reduce a large </a:t>
            </a:r>
            <a:r>
              <a:rPr lang="en-US" dirty="0" err="1"/>
              <a:t>geopackage</a:t>
            </a:r>
            <a:r>
              <a:rPr lang="en-US" dirty="0"/>
              <a:t> (many catchments) down to a smaller </a:t>
            </a:r>
            <a:r>
              <a:rPr lang="en-US" dirty="0" err="1"/>
              <a:t>geopackage</a:t>
            </a:r>
            <a:r>
              <a:rPr lang="en-US" dirty="0"/>
              <a:t> (fewer catchments) . In effect, this is choosing the domain over which ngen will run. </a:t>
            </a:r>
          </a:p>
          <a:p>
            <a:r>
              <a:rPr lang="en-US" dirty="0"/>
              <a:t>Hashing – SHA256 algorithm applied to files to generate a unique id for a file. Useful for preserving and distinguishing unique inputs.</a:t>
            </a:r>
          </a:p>
          <a:p>
            <a:r>
              <a:rPr lang="en-US" dirty="0"/>
              <a:t>Validation – Ensuring the ngen input directory </a:t>
            </a:r>
            <a:r>
              <a:rPr lang="en-US" dirty="0" err="1"/>
              <a:t>data_dir</a:t>
            </a:r>
            <a:r>
              <a:rPr lang="en-US" dirty="0"/>
              <a:t> has been constructed properly. Properly meaning that NextGen will not crash and will generate output data.  </a:t>
            </a:r>
          </a:p>
        </p:txBody>
      </p:sp>
      <p:grpSp>
        <p:nvGrpSpPr>
          <p:cNvPr id="12" name="Group 11">
            <a:extLst>
              <a:ext uri="{FF2B5EF4-FFF2-40B4-BE49-F238E27FC236}">
                <a16:creationId xmlns:a16="http://schemas.microsoft.com/office/drawing/2014/main" id="{694954CA-6C50-29AF-4E82-0D24FF57D27A}"/>
              </a:ext>
            </a:extLst>
          </p:cNvPr>
          <p:cNvGrpSpPr/>
          <p:nvPr/>
        </p:nvGrpSpPr>
        <p:grpSpPr>
          <a:xfrm>
            <a:off x="16632" y="5958404"/>
            <a:ext cx="4166653" cy="937489"/>
            <a:chOff x="16632" y="5958404"/>
            <a:chExt cx="4166653" cy="937489"/>
          </a:xfrm>
        </p:grpSpPr>
        <p:pic>
          <p:nvPicPr>
            <p:cNvPr id="13" name="Picture 12" descr="A black background with white text&#10;&#10;Description automatically generated">
              <a:extLst>
                <a:ext uri="{FF2B5EF4-FFF2-40B4-BE49-F238E27FC236}">
                  <a16:creationId xmlns:a16="http://schemas.microsoft.com/office/drawing/2014/main" id="{A8B8D2EE-90F9-5169-245D-002C1D051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4" name="Picture 2">
              <a:extLst>
                <a:ext uri="{FF2B5EF4-FFF2-40B4-BE49-F238E27FC236}">
                  <a16:creationId xmlns:a16="http://schemas.microsoft.com/office/drawing/2014/main" id="{6EA17E53-770B-E10F-C4D1-2297E3052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D3505521-BBD6-D19E-E07B-79D27E606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D0F6A84-B736-6947-97DC-DBE16F8F5103}"/>
                </a:ext>
              </a:extLst>
            </p:cNvPr>
            <p:cNvGrpSpPr>
              <a:grpSpLocks/>
            </p:cNvGrpSpPr>
            <p:nvPr/>
          </p:nvGrpSpPr>
          <p:grpSpPr>
            <a:xfrm>
              <a:off x="670897" y="6177411"/>
              <a:ext cx="697204" cy="673523"/>
              <a:chOff x="8375671" y="59113"/>
              <a:chExt cx="984566" cy="984566"/>
            </a:xfrm>
          </p:grpSpPr>
          <p:sp>
            <p:nvSpPr>
              <p:cNvPr id="18" name="Rectangle 17">
                <a:extLst>
                  <a:ext uri="{FF2B5EF4-FFF2-40B4-BE49-F238E27FC236}">
                    <a16:creationId xmlns:a16="http://schemas.microsoft.com/office/drawing/2014/main" id="{F3768BEB-AD39-D476-F559-C9F0514181F9}"/>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a:extLst>
                  <a:ext uri="{FF2B5EF4-FFF2-40B4-BE49-F238E27FC236}">
                    <a16:creationId xmlns:a16="http://schemas.microsoft.com/office/drawing/2014/main" id="{DAE0F6D5-342B-3D6A-986A-3E831CE30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7" name="Picture 8">
              <a:extLst>
                <a:ext uri="{FF2B5EF4-FFF2-40B4-BE49-F238E27FC236}">
                  <a16:creationId xmlns:a16="http://schemas.microsoft.com/office/drawing/2014/main" id="{8AAB790F-3E6C-534C-F306-B6A34A7FBB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797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5A01-8131-75D5-4C91-6774E9BC736E}"/>
              </a:ext>
            </a:extLst>
          </p:cNvPr>
          <p:cNvSpPr>
            <a:spLocks noGrp="1"/>
          </p:cNvSpPr>
          <p:nvPr>
            <p:ph type="title"/>
          </p:nvPr>
        </p:nvSpPr>
        <p:spPr>
          <a:xfrm>
            <a:off x="685801" y="443620"/>
            <a:ext cx="10131425" cy="725954"/>
          </a:xfrm>
        </p:spPr>
        <p:txBody>
          <a:bodyPr/>
          <a:lstStyle/>
          <a:p>
            <a:r>
              <a:rPr lang="en-US" dirty="0"/>
              <a:t>Acronyms</a:t>
            </a:r>
          </a:p>
        </p:txBody>
      </p:sp>
      <p:sp>
        <p:nvSpPr>
          <p:cNvPr id="3" name="Content Placeholder 2">
            <a:extLst>
              <a:ext uri="{FF2B5EF4-FFF2-40B4-BE49-F238E27FC236}">
                <a16:creationId xmlns:a16="http://schemas.microsoft.com/office/drawing/2014/main" id="{AB45FBB8-0F51-E169-D5AB-26E2A077A487}"/>
              </a:ext>
            </a:extLst>
          </p:cNvPr>
          <p:cNvSpPr>
            <a:spLocks noGrp="1"/>
          </p:cNvSpPr>
          <p:nvPr>
            <p:ph idx="1"/>
          </p:nvPr>
        </p:nvSpPr>
        <p:spPr>
          <a:xfrm>
            <a:off x="520481" y="1269634"/>
            <a:ext cx="10131425" cy="3649133"/>
          </a:xfrm>
        </p:spPr>
        <p:txBody>
          <a:bodyPr>
            <a:normAutofit fontScale="92500" lnSpcReduction="20000"/>
          </a:bodyPr>
          <a:lstStyle/>
          <a:p>
            <a:r>
              <a:rPr lang="en-US" dirty="0"/>
              <a:t>NWM – National Water Model</a:t>
            </a:r>
          </a:p>
          <a:p>
            <a:r>
              <a:rPr lang="en-US" dirty="0"/>
              <a:t>NGIAB – Next Generation National Water Model in a Box</a:t>
            </a:r>
          </a:p>
          <a:p>
            <a:r>
              <a:rPr lang="en-US" dirty="0"/>
              <a:t>NGEN/NEXTGEN - Next Generation National Water Model</a:t>
            </a:r>
          </a:p>
          <a:p>
            <a:r>
              <a:rPr lang="en-US" dirty="0" err="1"/>
              <a:t>IaC</a:t>
            </a:r>
            <a:r>
              <a:rPr lang="en-US" dirty="0"/>
              <a:t> – Infrastructure as code</a:t>
            </a:r>
          </a:p>
          <a:p>
            <a:r>
              <a:rPr lang="en-US" dirty="0"/>
              <a:t>VPU – Vector Processing Unit</a:t>
            </a:r>
          </a:p>
          <a:p>
            <a:r>
              <a:rPr lang="en-US" dirty="0"/>
              <a:t>CFE – Conceptual Function Equivalent</a:t>
            </a:r>
          </a:p>
          <a:p>
            <a:r>
              <a:rPr lang="en-US" dirty="0"/>
              <a:t>PET – Potential Evapotranspiration</a:t>
            </a:r>
          </a:p>
          <a:p>
            <a:r>
              <a:rPr lang="en-US" dirty="0"/>
              <a:t>NOM – NOAA-OWP-Modular</a:t>
            </a:r>
          </a:p>
          <a:p>
            <a:r>
              <a:rPr lang="en-US" dirty="0"/>
              <a:t>OWP – Office of water prediction</a:t>
            </a:r>
          </a:p>
          <a:p>
            <a:r>
              <a:rPr lang="en-US" dirty="0"/>
              <a:t>BMI – Basic Model Interface</a:t>
            </a:r>
          </a:p>
          <a:p>
            <a:endParaRPr lang="en-US" dirty="0"/>
          </a:p>
        </p:txBody>
      </p:sp>
      <p:grpSp>
        <p:nvGrpSpPr>
          <p:cNvPr id="12" name="Group 11">
            <a:extLst>
              <a:ext uri="{FF2B5EF4-FFF2-40B4-BE49-F238E27FC236}">
                <a16:creationId xmlns:a16="http://schemas.microsoft.com/office/drawing/2014/main" id="{694954CA-6C50-29AF-4E82-0D24FF57D27A}"/>
              </a:ext>
            </a:extLst>
          </p:cNvPr>
          <p:cNvGrpSpPr/>
          <p:nvPr/>
        </p:nvGrpSpPr>
        <p:grpSpPr>
          <a:xfrm>
            <a:off x="16632" y="5958404"/>
            <a:ext cx="4166653" cy="937489"/>
            <a:chOff x="16632" y="5958404"/>
            <a:chExt cx="4166653" cy="937489"/>
          </a:xfrm>
        </p:grpSpPr>
        <p:pic>
          <p:nvPicPr>
            <p:cNvPr id="13" name="Picture 12" descr="A black background with white text&#10;&#10;Description automatically generated">
              <a:extLst>
                <a:ext uri="{FF2B5EF4-FFF2-40B4-BE49-F238E27FC236}">
                  <a16:creationId xmlns:a16="http://schemas.microsoft.com/office/drawing/2014/main" id="{A8B8D2EE-90F9-5169-245D-002C1D051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4" name="Picture 2">
              <a:extLst>
                <a:ext uri="{FF2B5EF4-FFF2-40B4-BE49-F238E27FC236}">
                  <a16:creationId xmlns:a16="http://schemas.microsoft.com/office/drawing/2014/main" id="{6EA17E53-770B-E10F-C4D1-2297E3052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D3505521-BBD6-D19E-E07B-79D27E606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D0F6A84-B736-6947-97DC-DBE16F8F5103}"/>
                </a:ext>
              </a:extLst>
            </p:cNvPr>
            <p:cNvGrpSpPr>
              <a:grpSpLocks/>
            </p:cNvGrpSpPr>
            <p:nvPr/>
          </p:nvGrpSpPr>
          <p:grpSpPr>
            <a:xfrm>
              <a:off x="670897" y="6177411"/>
              <a:ext cx="697204" cy="673523"/>
              <a:chOff x="8375671" y="59113"/>
              <a:chExt cx="984566" cy="984566"/>
            </a:xfrm>
          </p:grpSpPr>
          <p:sp>
            <p:nvSpPr>
              <p:cNvPr id="18" name="Rectangle 17">
                <a:extLst>
                  <a:ext uri="{FF2B5EF4-FFF2-40B4-BE49-F238E27FC236}">
                    <a16:creationId xmlns:a16="http://schemas.microsoft.com/office/drawing/2014/main" id="{F3768BEB-AD39-D476-F559-C9F0514181F9}"/>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a:extLst>
                  <a:ext uri="{FF2B5EF4-FFF2-40B4-BE49-F238E27FC236}">
                    <a16:creationId xmlns:a16="http://schemas.microsoft.com/office/drawing/2014/main" id="{DAE0F6D5-342B-3D6A-986A-3E831CE30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7" name="Picture 8">
              <a:extLst>
                <a:ext uri="{FF2B5EF4-FFF2-40B4-BE49-F238E27FC236}">
                  <a16:creationId xmlns:a16="http://schemas.microsoft.com/office/drawing/2014/main" id="{8AAB790F-3E6C-534C-F306-B6A34A7FBB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39258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B274-E684-0501-27B7-06094F460438}"/>
              </a:ext>
            </a:extLst>
          </p:cNvPr>
          <p:cNvSpPr>
            <a:spLocks noGrp="1"/>
          </p:cNvSpPr>
          <p:nvPr>
            <p:ph type="title"/>
          </p:nvPr>
        </p:nvSpPr>
        <p:spPr>
          <a:xfrm>
            <a:off x="685801" y="96308"/>
            <a:ext cx="10131425" cy="1456267"/>
          </a:xfrm>
        </p:spPr>
        <p:txBody>
          <a:bodyPr/>
          <a:lstStyle/>
          <a:p>
            <a:r>
              <a:rPr lang="en-US" dirty="0"/>
              <a:t>links</a:t>
            </a:r>
          </a:p>
        </p:txBody>
      </p:sp>
      <p:sp>
        <p:nvSpPr>
          <p:cNvPr id="3" name="Content Placeholder 2">
            <a:extLst>
              <a:ext uri="{FF2B5EF4-FFF2-40B4-BE49-F238E27FC236}">
                <a16:creationId xmlns:a16="http://schemas.microsoft.com/office/drawing/2014/main" id="{F8B06D3E-CF5D-7C8D-3D3A-BF71C85EDE4F}"/>
              </a:ext>
            </a:extLst>
          </p:cNvPr>
          <p:cNvSpPr>
            <a:spLocks noGrp="1"/>
          </p:cNvSpPr>
          <p:nvPr>
            <p:ph idx="1"/>
          </p:nvPr>
        </p:nvSpPr>
        <p:spPr>
          <a:xfrm>
            <a:off x="685801" y="1395663"/>
            <a:ext cx="10131425" cy="4066674"/>
          </a:xfrm>
        </p:spPr>
        <p:txBody>
          <a:bodyPr numCol="2">
            <a:normAutofit fontScale="70000" lnSpcReduction="20000"/>
          </a:bodyPr>
          <a:lstStyle/>
          <a:p>
            <a:r>
              <a:rPr lang="en-US" dirty="0" err="1"/>
              <a:t>n</a:t>
            </a:r>
            <a:r>
              <a:rPr lang="en-US" sz="1800" dirty="0" err="1"/>
              <a:t>gen-datastream</a:t>
            </a:r>
            <a:r>
              <a:rPr lang="en-US" sz="1800" dirty="0"/>
              <a:t> </a:t>
            </a:r>
          </a:p>
          <a:p>
            <a:pPr lvl="1"/>
            <a:r>
              <a:rPr lang="en-US" dirty="0">
                <a:hlinkClick r:id="rId2"/>
              </a:rPr>
              <a:t>https://github.com/CIROH-UA/ngen-datastream/tree/main</a:t>
            </a:r>
            <a:endParaRPr lang="en-US" dirty="0"/>
          </a:p>
          <a:p>
            <a:r>
              <a:rPr lang="en-US" dirty="0" err="1"/>
              <a:t>Forcingprocessor</a:t>
            </a:r>
            <a:endParaRPr lang="en-US" dirty="0"/>
          </a:p>
          <a:p>
            <a:pPr lvl="1"/>
            <a:r>
              <a:rPr lang="en-US" dirty="0"/>
              <a:t> </a:t>
            </a:r>
            <a:r>
              <a:rPr lang="en-US" dirty="0">
                <a:hlinkClick r:id="rId3"/>
              </a:rPr>
              <a:t>https://github.com/CIROH-UA/ngen-datastream/tree/main/forcingprocessor</a:t>
            </a:r>
            <a:endParaRPr lang="en-US" dirty="0"/>
          </a:p>
          <a:p>
            <a:r>
              <a:rPr lang="en-US" dirty="0"/>
              <a:t>Validation</a:t>
            </a:r>
          </a:p>
          <a:p>
            <a:pPr lvl="1"/>
            <a:r>
              <a:rPr lang="en-US" dirty="0">
                <a:hlinkClick r:id="rId4"/>
              </a:rPr>
              <a:t>https://github.com/CIROH-UA/ngen-datastream/blob/main/python/README.md</a:t>
            </a:r>
            <a:r>
              <a:rPr lang="en-US" dirty="0"/>
              <a:t> </a:t>
            </a:r>
          </a:p>
          <a:p>
            <a:pPr lvl="1"/>
            <a:r>
              <a:rPr lang="en-US" dirty="0">
                <a:hlinkClick r:id="rId5"/>
              </a:rPr>
              <a:t>https://github.com/NOAA-OWP/ngen-cal</a:t>
            </a:r>
            <a:r>
              <a:rPr lang="en-US" dirty="0"/>
              <a:t> </a:t>
            </a:r>
          </a:p>
          <a:p>
            <a:pPr lvl="1"/>
            <a:r>
              <a:rPr lang="en-US" dirty="0">
                <a:hlinkClick r:id="rId6"/>
              </a:rPr>
              <a:t>https://github.com/CIROH-UA/ngen-datastream/blob/main/python/src/datastream/run_validator.py</a:t>
            </a:r>
            <a:r>
              <a:rPr lang="en-US" dirty="0"/>
              <a:t> </a:t>
            </a:r>
          </a:p>
          <a:p>
            <a:r>
              <a:rPr lang="en-US" dirty="0"/>
              <a:t>NextGen BMI module config generation </a:t>
            </a:r>
          </a:p>
          <a:p>
            <a:pPr lvl="1"/>
            <a:r>
              <a:rPr lang="en-US" dirty="0">
                <a:hlinkClick r:id="rId7"/>
              </a:rPr>
              <a:t>https://github.com/CIROH-UA/ngen-datastream/blob/main/python/src/datastream/ngen_configs_gen.py</a:t>
            </a:r>
            <a:endParaRPr lang="en-US" dirty="0"/>
          </a:p>
          <a:p>
            <a:r>
              <a:rPr lang="en-US" sz="1800" dirty="0" err="1"/>
              <a:t>Hydrofabric</a:t>
            </a:r>
            <a:r>
              <a:rPr lang="en-US" sz="1800" dirty="0"/>
              <a:t> </a:t>
            </a:r>
            <a:r>
              <a:rPr lang="en-US" sz="1800" dirty="0" err="1"/>
              <a:t>Subsetting</a:t>
            </a:r>
            <a:endParaRPr lang="en-US" sz="1800" dirty="0"/>
          </a:p>
          <a:p>
            <a:pPr lvl="1"/>
            <a:r>
              <a:rPr lang="en-US" dirty="0">
                <a:hlinkClick r:id="rId8"/>
              </a:rPr>
              <a:t>https://github.com/LynkerIntel/hfsubset</a:t>
            </a:r>
            <a:endParaRPr lang="en-US" dirty="0"/>
          </a:p>
          <a:p>
            <a:r>
              <a:rPr lang="en-US" sz="1800" dirty="0"/>
              <a:t>Versioning</a:t>
            </a:r>
          </a:p>
          <a:p>
            <a:pPr lvl="1"/>
            <a:r>
              <a:rPr lang="en-US" dirty="0"/>
              <a:t> </a:t>
            </a:r>
            <a:r>
              <a:rPr lang="en-US" dirty="0">
                <a:hlinkClick r:id="rId9"/>
              </a:rPr>
              <a:t>https://github.com/makew0rld/merkdir</a:t>
            </a:r>
            <a:endParaRPr lang="en-US" dirty="0"/>
          </a:p>
          <a:p>
            <a:r>
              <a:rPr lang="en-US" sz="1800" dirty="0"/>
              <a:t>NGIAB </a:t>
            </a:r>
          </a:p>
          <a:p>
            <a:pPr lvl="1"/>
            <a:r>
              <a:rPr lang="en-US" dirty="0">
                <a:hlinkClick r:id="rId10"/>
              </a:rPr>
              <a:t>https://github.com/CIROH-UA/NGIAB-CloudInfra</a:t>
            </a:r>
            <a:r>
              <a:rPr lang="en-US" dirty="0"/>
              <a:t> </a:t>
            </a:r>
          </a:p>
          <a:p>
            <a:r>
              <a:rPr lang="en-US" dirty="0" err="1"/>
              <a:t>ngen-datastream</a:t>
            </a:r>
            <a:r>
              <a:rPr lang="en-US" dirty="0"/>
              <a:t> AWS state machine</a:t>
            </a:r>
          </a:p>
          <a:p>
            <a:pPr lvl="1"/>
            <a:r>
              <a:rPr lang="en-US" dirty="0">
                <a:hlinkClick r:id="rId11"/>
              </a:rPr>
              <a:t>https://github.com/CIROH-UA/ngen-datastream/tree/main/terraform</a:t>
            </a:r>
            <a:r>
              <a:rPr lang="en-US" dirty="0"/>
              <a:t> </a:t>
            </a:r>
          </a:p>
          <a:p>
            <a:r>
              <a:rPr lang="en-US" sz="1800" dirty="0">
                <a:hlinkClick r:id="rId12"/>
              </a:rPr>
              <a:t>https://docs.ciroh.org/</a:t>
            </a:r>
            <a:endParaRPr lang="en-US" dirty="0"/>
          </a:p>
          <a:p>
            <a:r>
              <a:rPr lang="en-US" sz="1800" dirty="0">
                <a:hlinkClick r:id="rId13"/>
              </a:rPr>
              <a:t>https://github.com/NOAA-OWP/ngen/wiki</a:t>
            </a:r>
            <a:endParaRPr lang="en-US" dirty="0"/>
          </a:p>
          <a:p>
            <a:r>
              <a:rPr lang="en-US" sz="1800" dirty="0">
                <a:hlinkClick r:id="rId14"/>
              </a:rPr>
              <a:t>https://ciroh.ua.edu/</a:t>
            </a:r>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grpSp>
        <p:nvGrpSpPr>
          <p:cNvPr id="4" name="Group 3">
            <a:extLst>
              <a:ext uri="{FF2B5EF4-FFF2-40B4-BE49-F238E27FC236}">
                <a16:creationId xmlns:a16="http://schemas.microsoft.com/office/drawing/2014/main" id="{2D2FB31E-761F-74F7-DE80-6F456D2D2EC8}"/>
              </a:ext>
            </a:extLst>
          </p:cNvPr>
          <p:cNvGrpSpPr/>
          <p:nvPr/>
        </p:nvGrpSpPr>
        <p:grpSpPr>
          <a:xfrm>
            <a:off x="16632" y="5958404"/>
            <a:ext cx="4166653" cy="937489"/>
            <a:chOff x="16632" y="5958404"/>
            <a:chExt cx="4166653" cy="937489"/>
          </a:xfrm>
        </p:grpSpPr>
        <p:pic>
          <p:nvPicPr>
            <p:cNvPr id="5" name="Picture 4" descr="A black background with white text&#10;&#10;Description automatically generated">
              <a:extLst>
                <a:ext uri="{FF2B5EF4-FFF2-40B4-BE49-F238E27FC236}">
                  <a16:creationId xmlns:a16="http://schemas.microsoft.com/office/drawing/2014/main" id="{EB883353-B0D8-3EED-BA9F-7856EC0BF3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4" name="Picture 2">
              <a:extLst>
                <a:ext uri="{FF2B5EF4-FFF2-40B4-BE49-F238E27FC236}">
                  <a16:creationId xmlns:a16="http://schemas.microsoft.com/office/drawing/2014/main" id="{D5E7E44B-BBB7-9265-104B-F17808F3120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C308FFA-D2DA-5212-6EA2-EBEF3B84DE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A6510504-8F58-3A53-0730-871E6DC05B65}"/>
                </a:ext>
              </a:extLst>
            </p:cNvPr>
            <p:cNvGrpSpPr>
              <a:grpSpLocks/>
            </p:cNvGrpSpPr>
            <p:nvPr/>
          </p:nvGrpSpPr>
          <p:grpSpPr>
            <a:xfrm>
              <a:off x="670897" y="6177411"/>
              <a:ext cx="697204" cy="673523"/>
              <a:chOff x="8375671" y="59113"/>
              <a:chExt cx="984566" cy="984566"/>
            </a:xfrm>
          </p:grpSpPr>
          <p:sp>
            <p:nvSpPr>
              <p:cNvPr id="18" name="Rectangle 17">
                <a:extLst>
                  <a:ext uri="{FF2B5EF4-FFF2-40B4-BE49-F238E27FC236}">
                    <a16:creationId xmlns:a16="http://schemas.microsoft.com/office/drawing/2014/main" id="{346EFB47-A3D3-B726-0514-D25400E96D33}"/>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a:extLst>
                  <a:ext uri="{FF2B5EF4-FFF2-40B4-BE49-F238E27FC236}">
                    <a16:creationId xmlns:a16="http://schemas.microsoft.com/office/drawing/2014/main" id="{A0A5416F-D3D0-9A55-6D87-400AE5076F9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7" name="Picture 8">
              <a:extLst>
                <a:ext uri="{FF2B5EF4-FFF2-40B4-BE49-F238E27FC236}">
                  <a16:creationId xmlns:a16="http://schemas.microsoft.com/office/drawing/2014/main" id="{7FE98972-F5BD-9B18-7C80-9B5822E2281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2125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8807-95EB-16AC-913B-11C75D0FC2BD}"/>
              </a:ext>
            </a:extLst>
          </p:cNvPr>
          <p:cNvSpPr>
            <a:spLocks noGrp="1"/>
          </p:cNvSpPr>
          <p:nvPr>
            <p:ph type="title"/>
          </p:nvPr>
        </p:nvSpPr>
        <p:spPr>
          <a:xfrm>
            <a:off x="316011" y="246308"/>
            <a:ext cx="2972621" cy="642257"/>
          </a:xfrm>
        </p:spPr>
        <p:txBody>
          <a:bodyPr/>
          <a:lstStyle/>
          <a:p>
            <a:r>
              <a:rPr lang="en-US" dirty="0"/>
              <a:t>motivation</a:t>
            </a:r>
          </a:p>
        </p:txBody>
      </p:sp>
      <p:grpSp>
        <p:nvGrpSpPr>
          <p:cNvPr id="5" name="Group 4">
            <a:extLst>
              <a:ext uri="{FF2B5EF4-FFF2-40B4-BE49-F238E27FC236}">
                <a16:creationId xmlns:a16="http://schemas.microsoft.com/office/drawing/2014/main" id="{65064381-CE0F-104B-6F92-4F3AA378615A}"/>
              </a:ext>
            </a:extLst>
          </p:cNvPr>
          <p:cNvGrpSpPr/>
          <p:nvPr/>
        </p:nvGrpSpPr>
        <p:grpSpPr>
          <a:xfrm>
            <a:off x="16632" y="5958404"/>
            <a:ext cx="4166653" cy="937489"/>
            <a:chOff x="16632" y="5958404"/>
            <a:chExt cx="4166653" cy="937489"/>
          </a:xfrm>
        </p:grpSpPr>
        <p:pic>
          <p:nvPicPr>
            <p:cNvPr id="6" name="Picture 5" descr="A black background with white text&#10;&#10;Description automatically generated">
              <a:extLst>
                <a:ext uri="{FF2B5EF4-FFF2-40B4-BE49-F238E27FC236}">
                  <a16:creationId xmlns:a16="http://schemas.microsoft.com/office/drawing/2014/main" id="{74E1B43C-D414-19CD-5C56-BB35266E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7" name="Picture 2">
              <a:extLst>
                <a:ext uri="{FF2B5EF4-FFF2-40B4-BE49-F238E27FC236}">
                  <a16:creationId xmlns:a16="http://schemas.microsoft.com/office/drawing/2014/main" id="{A5F5053B-7474-6E5C-3A49-4EE2232D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E9F741-A1AF-7B57-9848-9FB48D85E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A691386-996A-FB69-F558-50D1E71B593B}"/>
                </a:ext>
              </a:extLst>
            </p:cNvPr>
            <p:cNvGrpSpPr>
              <a:grpSpLocks/>
            </p:cNvGrpSpPr>
            <p:nvPr/>
          </p:nvGrpSpPr>
          <p:grpSpPr>
            <a:xfrm>
              <a:off x="670897" y="6177411"/>
              <a:ext cx="697204" cy="673523"/>
              <a:chOff x="8375671" y="59113"/>
              <a:chExt cx="984566" cy="984566"/>
            </a:xfrm>
          </p:grpSpPr>
          <p:sp>
            <p:nvSpPr>
              <p:cNvPr id="11" name="Rectangle 10">
                <a:extLst>
                  <a:ext uri="{FF2B5EF4-FFF2-40B4-BE49-F238E27FC236}">
                    <a16:creationId xmlns:a16="http://schemas.microsoft.com/office/drawing/2014/main" id="{441E2FA9-AE05-2D3A-FF6C-4954FF3FDBE5}"/>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a:extLst>
                  <a:ext uri="{FF2B5EF4-FFF2-40B4-BE49-F238E27FC236}">
                    <a16:creationId xmlns:a16="http://schemas.microsoft.com/office/drawing/2014/main" id="{05840FE3-0357-FCB4-CC87-4CCC77F7A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0" name="Picture 9">
              <a:extLst>
                <a:ext uri="{FF2B5EF4-FFF2-40B4-BE49-F238E27FC236}">
                  <a16:creationId xmlns:a16="http://schemas.microsoft.com/office/drawing/2014/main" id="{B365AFA6-4897-849A-A826-60214E02C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47216083-4C1F-6CFE-B1C3-D260C0711792}"/>
              </a:ext>
            </a:extLst>
          </p:cNvPr>
          <p:cNvSpPr/>
          <p:nvPr/>
        </p:nvSpPr>
        <p:spPr>
          <a:xfrm>
            <a:off x="615391" y="1227519"/>
            <a:ext cx="3827982" cy="1195109"/>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Uniform data pipeline that abstracts the laborious process of collecting input data and executing NextGen </a:t>
            </a:r>
          </a:p>
        </p:txBody>
      </p:sp>
      <p:sp>
        <p:nvSpPr>
          <p:cNvPr id="15" name="Rectangle 14">
            <a:extLst>
              <a:ext uri="{FF2B5EF4-FFF2-40B4-BE49-F238E27FC236}">
                <a16:creationId xmlns:a16="http://schemas.microsoft.com/office/drawing/2014/main" id="{BCE9DEB5-AB3A-C211-A2FA-26C28828DFD5}"/>
              </a:ext>
            </a:extLst>
          </p:cNvPr>
          <p:cNvSpPr/>
          <p:nvPr/>
        </p:nvSpPr>
        <p:spPr>
          <a:xfrm>
            <a:off x="615391" y="3237200"/>
            <a:ext cx="3827982" cy="482364"/>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Reproducibility</a:t>
            </a:r>
          </a:p>
        </p:txBody>
      </p:sp>
      <p:sp>
        <p:nvSpPr>
          <p:cNvPr id="17" name="Rectangle 16">
            <a:extLst>
              <a:ext uri="{FF2B5EF4-FFF2-40B4-BE49-F238E27FC236}">
                <a16:creationId xmlns:a16="http://schemas.microsoft.com/office/drawing/2014/main" id="{E8067B35-93DB-5147-0F40-1772A608889D}"/>
              </a:ext>
            </a:extLst>
          </p:cNvPr>
          <p:cNvSpPr/>
          <p:nvPr/>
        </p:nvSpPr>
        <p:spPr>
          <a:xfrm>
            <a:off x="615391" y="4566221"/>
            <a:ext cx="3827982" cy="1356006"/>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Need baseline NextGen dataset to evaluate new realizations against</a:t>
            </a:r>
          </a:p>
          <a:p>
            <a:pPr algn="ctr"/>
            <a:endParaRPr lang="en-US" dirty="0"/>
          </a:p>
          <a:p>
            <a:pPr algn="ctr"/>
            <a:r>
              <a:rPr lang="en-US" dirty="0"/>
              <a:t>Scaling from laptop to HPC</a:t>
            </a:r>
          </a:p>
        </p:txBody>
      </p:sp>
      <p:sp>
        <p:nvSpPr>
          <p:cNvPr id="20" name="Rectangle 19">
            <a:extLst>
              <a:ext uri="{FF2B5EF4-FFF2-40B4-BE49-F238E27FC236}">
                <a16:creationId xmlns:a16="http://schemas.microsoft.com/office/drawing/2014/main" id="{7FE35A5E-E28A-024E-9160-675188D3BF9D}"/>
              </a:ext>
            </a:extLst>
          </p:cNvPr>
          <p:cNvSpPr/>
          <p:nvPr/>
        </p:nvSpPr>
        <p:spPr>
          <a:xfrm>
            <a:off x="5839326" y="1227518"/>
            <a:ext cx="5703387" cy="1195109"/>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US" dirty="0" err="1"/>
              <a:t>ngen-datasteam</a:t>
            </a:r>
            <a:r>
              <a:rPr lang="en-US" dirty="0"/>
              <a:t> will perform every step in executing NextGen. The user can compute steps separately and provide those files directly. </a:t>
            </a:r>
          </a:p>
          <a:p>
            <a:pPr lvl="1"/>
            <a:r>
              <a:rPr lang="en-US" dirty="0"/>
              <a:t>*Batteries included while not dogmatic*</a:t>
            </a:r>
          </a:p>
        </p:txBody>
      </p:sp>
      <p:sp>
        <p:nvSpPr>
          <p:cNvPr id="22" name="Rectangle 21">
            <a:extLst>
              <a:ext uri="{FF2B5EF4-FFF2-40B4-BE49-F238E27FC236}">
                <a16:creationId xmlns:a16="http://schemas.microsoft.com/office/drawing/2014/main" id="{F47130C2-4043-3EDE-F78A-100EA5660805}"/>
              </a:ext>
            </a:extLst>
          </p:cNvPr>
          <p:cNvSpPr/>
          <p:nvPr/>
        </p:nvSpPr>
        <p:spPr>
          <a:xfrm>
            <a:off x="5839325" y="2629973"/>
            <a:ext cx="5703388" cy="1683243"/>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US" dirty="0"/>
              <a:t>Enforces the NextGen In A Box standard run directory.  </a:t>
            </a:r>
          </a:p>
          <a:p>
            <a:pPr lvl="1"/>
            <a:endParaRPr lang="en-US" dirty="0"/>
          </a:p>
          <a:p>
            <a:pPr lvl="1"/>
            <a:r>
              <a:rPr lang="en-US" dirty="0"/>
              <a:t>Metadata – all relevant information about user inputs, code versions, host architecture, etc. so that a NextGen execution can be understood and reproduced.</a:t>
            </a:r>
          </a:p>
        </p:txBody>
      </p:sp>
      <p:sp>
        <p:nvSpPr>
          <p:cNvPr id="23" name="Rectangle 22">
            <a:extLst>
              <a:ext uri="{FF2B5EF4-FFF2-40B4-BE49-F238E27FC236}">
                <a16:creationId xmlns:a16="http://schemas.microsoft.com/office/drawing/2014/main" id="{CEC82763-5410-A356-5578-0FF31AA5780D}"/>
              </a:ext>
            </a:extLst>
          </p:cNvPr>
          <p:cNvSpPr/>
          <p:nvPr/>
        </p:nvSpPr>
        <p:spPr>
          <a:xfrm>
            <a:off x="5839325" y="4520561"/>
            <a:ext cx="5703388" cy="1656849"/>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lvl="1" indent="0">
              <a:buNone/>
            </a:pPr>
            <a:r>
              <a:rPr lang="en-US" dirty="0" err="1"/>
              <a:t>ngen-datastream</a:t>
            </a:r>
            <a:r>
              <a:rPr lang="en-US" dirty="0"/>
              <a:t> can issue NextGen jobs to an AWS state machine that use Lambda functions to coordinate NextGen executions in the cloud. This infrastructure is behind the NextGen research </a:t>
            </a:r>
            <a:r>
              <a:rPr lang="en-US" dirty="0" err="1"/>
              <a:t>datastream</a:t>
            </a:r>
            <a:r>
              <a:rPr lang="en-US" dirty="0"/>
              <a:t>. In addition, allows users to customize their host to match their compute requirements.</a:t>
            </a:r>
          </a:p>
        </p:txBody>
      </p:sp>
      <p:cxnSp>
        <p:nvCxnSpPr>
          <p:cNvPr id="24" name="Straight Arrow Connector 23">
            <a:extLst>
              <a:ext uri="{FF2B5EF4-FFF2-40B4-BE49-F238E27FC236}">
                <a16:creationId xmlns:a16="http://schemas.microsoft.com/office/drawing/2014/main" id="{3A243094-F0C3-CB96-F0A1-F0694CF8AA90}"/>
              </a:ext>
            </a:extLst>
          </p:cNvPr>
          <p:cNvCxnSpPr>
            <a:cxnSpLocks/>
            <a:stCxn id="14" idx="3"/>
            <a:endCxn id="20" idx="1"/>
          </p:cNvCxnSpPr>
          <p:nvPr/>
        </p:nvCxnSpPr>
        <p:spPr>
          <a:xfrm flipV="1">
            <a:off x="4443373" y="1825073"/>
            <a:ext cx="1395953"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F4C4299-C28D-775D-724B-968D6E9F8B3C}"/>
              </a:ext>
            </a:extLst>
          </p:cNvPr>
          <p:cNvCxnSpPr>
            <a:cxnSpLocks/>
            <a:stCxn id="15" idx="3"/>
            <a:endCxn id="22" idx="1"/>
          </p:cNvCxnSpPr>
          <p:nvPr/>
        </p:nvCxnSpPr>
        <p:spPr>
          <a:xfrm flipV="1">
            <a:off x="4443373" y="3471595"/>
            <a:ext cx="1395952" cy="67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D23854-3FE2-53A5-0E5B-31A0D2E37374}"/>
              </a:ext>
            </a:extLst>
          </p:cNvPr>
          <p:cNvCxnSpPr>
            <a:cxnSpLocks/>
            <a:stCxn id="17" idx="3"/>
          </p:cNvCxnSpPr>
          <p:nvPr/>
        </p:nvCxnSpPr>
        <p:spPr>
          <a:xfrm>
            <a:off x="4443373" y="5244224"/>
            <a:ext cx="1395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09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46EF495E-01AA-C1FA-61CC-98050BB62DB3}"/>
              </a:ext>
            </a:extLst>
          </p:cNvPr>
          <p:cNvSpPr/>
          <p:nvPr/>
        </p:nvSpPr>
        <p:spPr>
          <a:xfrm>
            <a:off x="348342" y="2699661"/>
            <a:ext cx="2166257" cy="1632857"/>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8" name="TextBox 7">
            <a:extLst>
              <a:ext uri="{FF2B5EF4-FFF2-40B4-BE49-F238E27FC236}">
                <a16:creationId xmlns:a16="http://schemas.microsoft.com/office/drawing/2014/main" id="{8E555ADF-B0E3-6276-F7AE-B3FE340A61AC}"/>
              </a:ext>
            </a:extLst>
          </p:cNvPr>
          <p:cNvSpPr txBox="1"/>
          <p:nvPr/>
        </p:nvSpPr>
        <p:spPr>
          <a:xfrm>
            <a:off x="-5444" y="4372927"/>
            <a:ext cx="216625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Identifying needs in community</a:t>
            </a:r>
          </a:p>
          <a:p>
            <a:pPr marL="285750" indent="-285750">
              <a:buFont typeface="Arial" panose="020B0604020202020204" pitchFamily="34" charset="0"/>
              <a:buChar char="•"/>
            </a:pPr>
            <a:r>
              <a:rPr lang="en-US" dirty="0"/>
              <a:t>Software architecture decisions</a:t>
            </a:r>
          </a:p>
        </p:txBody>
      </p:sp>
      <p:sp>
        <p:nvSpPr>
          <p:cNvPr id="9" name="Arrow: Pentagon 8">
            <a:extLst>
              <a:ext uri="{FF2B5EF4-FFF2-40B4-BE49-F238E27FC236}">
                <a16:creationId xmlns:a16="http://schemas.microsoft.com/office/drawing/2014/main" id="{72FA5062-07AC-3102-1B12-CBB74AA01661}"/>
              </a:ext>
            </a:extLst>
          </p:cNvPr>
          <p:cNvSpPr/>
          <p:nvPr/>
        </p:nvSpPr>
        <p:spPr>
          <a:xfrm>
            <a:off x="2671081" y="2688775"/>
            <a:ext cx="2166257" cy="1632857"/>
          </a:xfrm>
          <a:prstGeom prst="homePlat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Development</a:t>
            </a:r>
          </a:p>
        </p:txBody>
      </p:sp>
      <p:sp>
        <p:nvSpPr>
          <p:cNvPr id="10" name="TextBox 9">
            <a:extLst>
              <a:ext uri="{FF2B5EF4-FFF2-40B4-BE49-F238E27FC236}">
                <a16:creationId xmlns:a16="http://schemas.microsoft.com/office/drawing/2014/main" id="{A42D7AE1-B09E-02C1-4FD5-75987ADD6E2F}"/>
              </a:ext>
            </a:extLst>
          </p:cNvPr>
          <p:cNvSpPr txBox="1"/>
          <p:nvPr/>
        </p:nvSpPr>
        <p:spPr>
          <a:xfrm>
            <a:off x="2302330" y="4376057"/>
            <a:ext cx="195942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Writing the software</a:t>
            </a:r>
          </a:p>
          <a:p>
            <a:pPr marL="285750" indent="-285750">
              <a:buFont typeface="Arial" panose="020B0604020202020204" pitchFamily="34" charset="0"/>
              <a:buChar char="•"/>
            </a:pPr>
            <a:r>
              <a:rPr lang="en-US" dirty="0"/>
              <a:t>Developer based testing</a:t>
            </a:r>
          </a:p>
        </p:txBody>
      </p:sp>
      <p:sp>
        <p:nvSpPr>
          <p:cNvPr id="11" name="Arrow: Pentagon 10">
            <a:extLst>
              <a:ext uri="{FF2B5EF4-FFF2-40B4-BE49-F238E27FC236}">
                <a16:creationId xmlns:a16="http://schemas.microsoft.com/office/drawing/2014/main" id="{C151795A-7DEB-5289-DB59-0651910C88FA}"/>
              </a:ext>
            </a:extLst>
          </p:cNvPr>
          <p:cNvSpPr/>
          <p:nvPr/>
        </p:nvSpPr>
        <p:spPr>
          <a:xfrm>
            <a:off x="4993820" y="2677889"/>
            <a:ext cx="2166257" cy="1632857"/>
          </a:xfrm>
          <a:prstGeom prst="homePlat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12" name="TextBox 11">
            <a:extLst>
              <a:ext uri="{FF2B5EF4-FFF2-40B4-BE49-F238E27FC236}">
                <a16:creationId xmlns:a16="http://schemas.microsoft.com/office/drawing/2014/main" id="{170ED43A-DC28-FDF0-B4C6-B978A56D46D9}"/>
              </a:ext>
            </a:extLst>
          </p:cNvPr>
          <p:cNvSpPr txBox="1"/>
          <p:nvPr/>
        </p:nvSpPr>
        <p:spPr>
          <a:xfrm>
            <a:off x="4669972" y="4376057"/>
            <a:ext cx="216625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Releasing software to community</a:t>
            </a:r>
          </a:p>
          <a:p>
            <a:pPr marL="285750" indent="-285750">
              <a:buFont typeface="Arial" panose="020B0604020202020204" pitchFamily="34" charset="0"/>
              <a:buChar char="•"/>
            </a:pPr>
            <a:r>
              <a:rPr lang="en-US" dirty="0" err="1"/>
              <a:t>ngen-datastream</a:t>
            </a:r>
            <a:r>
              <a:rPr lang="en-US" dirty="0"/>
              <a:t> version 1.0</a:t>
            </a:r>
          </a:p>
        </p:txBody>
      </p:sp>
      <p:sp>
        <p:nvSpPr>
          <p:cNvPr id="13" name="Arrow: Pentagon 12">
            <a:extLst>
              <a:ext uri="{FF2B5EF4-FFF2-40B4-BE49-F238E27FC236}">
                <a16:creationId xmlns:a16="http://schemas.microsoft.com/office/drawing/2014/main" id="{FC6E7D0D-631D-D767-090F-29B6D158DB27}"/>
              </a:ext>
            </a:extLst>
          </p:cNvPr>
          <p:cNvSpPr/>
          <p:nvPr/>
        </p:nvSpPr>
        <p:spPr>
          <a:xfrm>
            <a:off x="7316559" y="2710545"/>
            <a:ext cx="2166257" cy="1632857"/>
          </a:xfrm>
          <a:prstGeom prst="homePlat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14" name="TextBox 13">
            <a:extLst>
              <a:ext uri="{FF2B5EF4-FFF2-40B4-BE49-F238E27FC236}">
                <a16:creationId xmlns:a16="http://schemas.microsoft.com/office/drawing/2014/main" id="{A8EA8F05-6CDC-08B6-1646-618413BD36E8}"/>
              </a:ext>
            </a:extLst>
          </p:cNvPr>
          <p:cNvSpPr txBox="1"/>
          <p:nvPr/>
        </p:nvSpPr>
        <p:spPr>
          <a:xfrm>
            <a:off x="6838266" y="4365171"/>
            <a:ext cx="269965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Continuous Integration Continuous Deployment (CI/CD)</a:t>
            </a:r>
          </a:p>
          <a:p>
            <a:pPr marL="285750" indent="-285750">
              <a:buFont typeface="Arial" panose="020B0604020202020204" pitchFamily="34" charset="0"/>
              <a:buChar char="•"/>
            </a:pPr>
            <a:r>
              <a:rPr lang="en-US" dirty="0"/>
              <a:t>Feedback from community</a:t>
            </a:r>
          </a:p>
        </p:txBody>
      </p:sp>
      <p:sp>
        <p:nvSpPr>
          <p:cNvPr id="30" name="Arrow: Pentagon 29">
            <a:extLst>
              <a:ext uri="{FF2B5EF4-FFF2-40B4-BE49-F238E27FC236}">
                <a16:creationId xmlns:a16="http://schemas.microsoft.com/office/drawing/2014/main" id="{3E22EE41-5621-ACAB-2EA5-D3CE91EAF967}"/>
              </a:ext>
            </a:extLst>
          </p:cNvPr>
          <p:cNvSpPr/>
          <p:nvPr/>
        </p:nvSpPr>
        <p:spPr>
          <a:xfrm>
            <a:off x="9639300" y="2667003"/>
            <a:ext cx="2166257" cy="1632857"/>
          </a:xfrm>
          <a:prstGeom prst="homePlat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Maintenance</a:t>
            </a:r>
          </a:p>
        </p:txBody>
      </p:sp>
      <p:sp>
        <p:nvSpPr>
          <p:cNvPr id="31" name="TextBox 30">
            <a:extLst>
              <a:ext uri="{FF2B5EF4-FFF2-40B4-BE49-F238E27FC236}">
                <a16:creationId xmlns:a16="http://schemas.microsoft.com/office/drawing/2014/main" id="{0569EEB9-DC84-CCE2-1EE4-A1204E4B5F1B}"/>
              </a:ext>
            </a:extLst>
          </p:cNvPr>
          <p:cNvSpPr txBox="1"/>
          <p:nvPr/>
        </p:nvSpPr>
        <p:spPr>
          <a:xfrm>
            <a:off x="9742714" y="4349592"/>
            <a:ext cx="1959428" cy="646331"/>
          </a:xfrm>
          <a:prstGeom prst="rect">
            <a:avLst/>
          </a:prstGeom>
          <a:noFill/>
        </p:spPr>
        <p:txBody>
          <a:bodyPr wrap="square" rtlCol="0">
            <a:spAutoFit/>
          </a:bodyPr>
          <a:lstStyle/>
          <a:p>
            <a:pPr marL="285750" indent="-285750">
              <a:buFont typeface="Arial" panose="020B0604020202020204" pitchFamily="34" charset="0"/>
              <a:buChar char="•"/>
            </a:pPr>
            <a:r>
              <a:rPr lang="en-US" dirty="0"/>
              <a:t>Add features</a:t>
            </a:r>
          </a:p>
          <a:p>
            <a:pPr marL="285750" indent="-285750">
              <a:buFont typeface="Arial" panose="020B0604020202020204" pitchFamily="34" charset="0"/>
              <a:buChar char="•"/>
            </a:pPr>
            <a:endParaRPr lang="en-US" dirty="0"/>
          </a:p>
        </p:txBody>
      </p:sp>
      <p:sp>
        <p:nvSpPr>
          <p:cNvPr id="37" name="TextBox 36">
            <a:extLst>
              <a:ext uri="{FF2B5EF4-FFF2-40B4-BE49-F238E27FC236}">
                <a16:creationId xmlns:a16="http://schemas.microsoft.com/office/drawing/2014/main" id="{D2492C6B-1699-F4BF-09F1-23BD4F61AAC0}"/>
              </a:ext>
            </a:extLst>
          </p:cNvPr>
          <p:cNvSpPr txBox="1"/>
          <p:nvPr/>
        </p:nvSpPr>
        <p:spPr>
          <a:xfrm>
            <a:off x="4537987" y="314900"/>
            <a:ext cx="2832707" cy="1477328"/>
          </a:xfrm>
          <a:prstGeom prst="rect">
            <a:avLst/>
          </a:prstGeom>
          <a:noFill/>
        </p:spPr>
        <p:txBody>
          <a:bodyPr wrap="square" rtlCol="0">
            <a:spAutoFit/>
          </a:bodyPr>
          <a:lstStyle/>
          <a:p>
            <a:r>
              <a:rPr lang="en-US" dirty="0" err="1"/>
              <a:t>ngen-datastream</a:t>
            </a:r>
            <a:r>
              <a:rPr lang="en-US" dirty="0"/>
              <a:t> is already a powerful tool, but is still under development and has not been rigorously tested within the community</a:t>
            </a:r>
          </a:p>
        </p:txBody>
      </p:sp>
      <p:cxnSp>
        <p:nvCxnSpPr>
          <p:cNvPr id="39" name="Straight Arrow Connector 38">
            <a:extLst>
              <a:ext uri="{FF2B5EF4-FFF2-40B4-BE49-F238E27FC236}">
                <a16:creationId xmlns:a16="http://schemas.microsoft.com/office/drawing/2014/main" id="{9B9A8686-B876-67FF-489D-562562798860}"/>
              </a:ext>
            </a:extLst>
          </p:cNvPr>
          <p:cNvCxnSpPr/>
          <p:nvPr/>
        </p:nvCxnSpPr>
        <p:spPr>
          <a:xfrm>
            <a:off x="7526114" y="998160"/>
            <a:ext cx="52795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944122-C559-783B-921E-205A078BEC0A}"/>
              </a:ext>
            </a:extLst>
          </p:cNvPr>
          <p:cNvSpPr txBox="1"/>
          <p:nvPr/>
        </p:nvSpPr>
        <p:spPr>
          <a:xfrm>
            <a:off x="8188094" y="323792"/>
            <a:ext cx="3717103" cy="1477328"/>
          </a:xfrm>
          <a:prstGeom prst="rect">
            <a:avLst/>
          </a:prstGeom>
          <a:noFill/>
        </p:spPr>
        <p:txBody>
          <a:bodyPr wrap="square" rtlCol="0">
            <a:spAutoFit/>
          </a:bodyPr>
          <a:lstStyle/>
          <a:p>
            <a:r>
              <a:rPr lang="en-US" dirty="0"/>
              <a:t>We encourage community feedback and questions. If you discover a bug, or would appreciate different functionality, let us know by submitting an issue to the repository</a:t>
            </a:r>
          </a:p>
        </p:txBody>
      </p:sp>
      <p:sp>
        <p:nvSpPr>
          <p:cNvPr id="41" name="Star: 5 Points 40">
            <a:extLst>
              <a:ext uri="{FF2B5EF4-FFF2-40B4-BE49-F238E27FC236}">
                <a16:creationId xmlns:a16="http://schemas.microsoft.com/office/drawing/2014/main" id="{3388FD2D-9231-3141-C878-0EB141B83C6B}"/>
              </a:ext>
            </a:extLst>
          </p:cNvPr>
          <p:cNvSpPr/>
          <p:nvPr/>
        </p:nvSpPr>
        <p:spPr>
          <a:xfrm>
            <a:off x="5184626" y="1977329"/>
            <a:ext cx="1237945" cy="1114210"/>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47F3F5D-4B63-F879-8E62-2EF4B41FDCB5}"/>
              </a:ext>
            </a:extLst>
          </p:cNvPr>
          <p:cNvSpPr txBox="1"/>
          <p:nvPr/>
        </p:nvSpPr>
        <p:spPr>
          <a:xfrm>
            <a:off x="3832537" y="2086928"/>
            <a:ext cx="1410899" cy="369332"/>
          </a:xfrm>
          <a:prstGeom prst="rect">
            <a:avLst/>
          </a:prstGeom>
          <a:noFill/>
        </p:spPr>
        <p:txBody>
          <a:bodyPr wrap="none" rtlCol="0">
            <a:spAutoFit/>
          </a:bodyPr>
          <a:lstStyle/>
          <a:p>
            <a:r>
              <a:rPr lang="en-US" dirty="0"/>
              <a:t>We are here!</a:t>
            </a:r>
          </a:p>
        </p:txBody>
      </p:sp>
      <p:grpSp>
        <p:nvGrpSpPr>
          <p:cNvPr id="43" name="Group 42">
            <a:extLst>
              <a:ext uri="{FF2B5EF4-FFF2-40B4-BE49-F238E27FC236}">
                <a16:creationId xmlns:a16="http://schemas.microsoft.com/office/drawing/2014/main" id="{82FAB2AD-1FAB-BC6E-D95D-69344C7A1997}"/>
              </a:ext>
            </a:extLst>
          </p:cNvPr>
          <p:cNvGrpSpPr/>
          <p:nvPr/>
        </p:nvGrpSpPr>
        <p:grpSpPr>
          <a:xfrm>
            <a:off x="16632" y="5958404"/>
            <a:ext cx="4166653" cy="937489"/>
            <a:chOff x="16632" y="5958404"/>
            <a:chExt cx="4166653" cy="937489"/>
          </a:xfrm>
        </p:grpSpPr>
        <p:pic>
          <p:nvPicPr>
            <p:cNvPr id="44" name="Picture 43" descr="A black background with white text&#10;&#10;Description automatically generated">
              <a:extLst>
                <a:ext uri="{FF2B5EF4-FFF2-40B4-BE49-F238E27FC236}">
                  <a16:creationId xmlns:a16="http://schemas.microsoft.com/office/drawing/2014/main" id="{905CA2CD-22A5-927D-5CF6-344851D51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5" name="Picture 2">
              <a:extLst>
                <a:ext uri="{FF2B5EF4-FFF2-40B4-BE49-F238E27FC236}">
                  <a16:creationId xmlns:a16="http://schemas.microsoft.com/office/drawing/2014/main" id="{6DD3DEA7-460B-B0D7-FA72-23AFCD298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1E663FDF-B297-CB4B-825C-E88F792A9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48B1926-9B0B-1FAE-E876-614BDE85969A}"/>
                </a:ext>
              </a:extLst>
            </p:cNvPr>
            <p:cNvGrpSpPr>
              <a:grpSpLocks/>
            </p:cNvGrpSpPr>
            <p:nvPr/>
          </p:nvGrpSpPr>
          <p:grpSpPr>
            <a:xfrm>
              <a:off x="670897" y="6177411"/>
              <a:ext cx="697204" cy="673523"/>
              <a:chOff x="8375671" y="59113"/>
              <a:chExt cx="984566" cy="984566"/>
            </a:xfrm>
          </p:grpSpPr>
          <p:sp>
            <p:nvSpPr>
              <p:cNvPr id="49" name="Rectangle 48">
                <a:extLst>
                  <a:ext uri="{FF2B5EF4-FFF2-40B4-BE49-F238E27FC236}">
                    <a16:creationId xmlns:a16="http://schemas.microsoft.com/office/drawing/2014/main" id="{5747098B-4B91-DA7D-3C4D-F130A119CBE1}"/>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6">
                <a:extLst>
                  <a:ext uri="{FF2B5EF4-FFF2-40B4-BE49-F238E27FC236}">
                    <a16:creationId xmlns:a16="http://schemas.microsoft.com/office/drawing/2014/main" id="{079678F3-445E-85CF-42A7-FF5576F0B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48" name="Picture 47">
              <a:extLst>
                <a:ext uri="{FF2B5EF4-FFF2-40B4-BE49-F238E27FC236}">
                  <a16:creationId xmlns:a16="http://schemas.microsoft.com/office/drawing/2014/main" id="{6D1896A3-6D27-DA36-97DE-9BD193B4E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itle 1">
            <a:extLst>
              <a:ext uri="{FF2B5EF4-FFF2-40B4-BE49-F238E27FC236}">
                <a16:creationId xmlns:a16="http://schemas.microsoft.com/office/drawing/2014/main" id="{2956ED86-24E2-C2A9-C471-908A522A58C8}"/>
              </a:ext>
            </a:extLst>
          </p:cNvPr>
          <p:cNvSpPr>
            <a:spLocks noGrp="1"/>
          </p:cNvSpPr>
          <p:nvPr>
            <p:ph type="title"/>
          </p:nvPr>
        </p:nvSpPr>
        <p:spPr>
          <a:xfrm>
            <a:off x="685801" y="609600"/>
            <a:ext cx="10131425" cy="1040573"/>
          </a:xfrm>
        </p:spPr>
        <p:txBody>
          <a:bodyPr>
            <a:noAutofit/>
          </a:bodyPr>
          <a:lstStyle/>
          <a:p>
            <a:r>
              <a:rPr lang="en-US" sz="4000" dirty="0"/>
              <a:t>Development</a:t>
            </a:r>
            <a:br>
              <a:rPr lang="en-US" sz="4000" dirty="0"/>
            </a:br>
            <a:r>
              <a:rPr lang="en-US" sz="4000" dirty="0"/>
              <a:t>roadmap</a:t>
            </a:r>
          </a:p>
        </p:txBody>
      </p:sp>
    </p:spTree>
    <p:extLst>
      <p:ext uri="{BB962C8B-B14F-4D97-AF65-F5344CB8AC3E}">
        <p14:creationId xmlns:p14="http://schemas.microsoft.com/office/powerpoint/2010/main" val="132299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FFEC9D2D-310E-2156-529C-0F6CCDD3C5A7}"/>
              </a:ext>
            </a:extLst>
          </p:cNvPr>
          <p:cNvSpPr txBox="1"/>
          <p:nvPr/>
        </p:nvSpPr>
        <p:spPr>
          <a:xfrm>
            <a:off x="1578858" y="3408141"/>
            <a:ext cx="8646476" cy="1015663"/>
          </a:xfrm>
          <a:prstGeom prst="rect">
            <a:avLst/>
          </a:prstGeom>
          <a:noFill/>
        </p:spPr>
        <p:txBody>
          <a:bodyPr wrap="square" rtlCol="0">
            <a:spAutoFit/>
          </a:bodyPr>
          <a:lstStyle/>
          <a:p>
            <a:r>
              <a:rPr lang="en-US" sz="2000" dirty="0">
                <a:solidFill>
                  <a:schemeClr val="tx1">
                    <a:lumMod val="85000"/>
                  </a:schemeClr>
                </a:solidFill>
              </a:rPr>
              <a:t>ngen-datastream refers to the software chain that builds and validates NextGen input packages (</a:t>
            </a:r>
            <a:r>
              <a:rPr lang="en-US" sz="1400" dirty="0">
                <a:solidFill>
                  <a:schemeClr val="tx1">
                    <a:lumMod val="85000"/>
                  </a:schemeClr>
                </a:solidFill>
                <a:highlight>
                  <a:srgbClr val="000000"/>
                </a:highlight>
              </a:rPr>
              <a:t>ngen-run/</a:t>
            </a:r>
            <a:r>
              <a:rPr lang="en-US" sz="2000" dirty="0">
                <a:solidFill>
                  <a:schemeClr val="tx1">
                    <a:lumMod val="85000"/>
                  </a:schemeClr>
                </a:solidFill>
              </a:rPr>
              <a:t>), executes NextGen through NextGen In A Box (NGIAB), and versions the entire run for reproducibility. </a:t>
            </a:r>
          </a:p>
        </p:txBody>
      </p:sp>
      <p:grpSp>
        <p:nvGrpSpPr>
          <p:cNvPr id="18" name="Group 17">
            <a:extLst>
              <a:ext uri="{FF2B5EF4-FFF2-40B4-BE49-F238E27FC236}">
                <a16:creationId xmlns:a16="http://schemas.microsoft.com/office/drawing/2014/main" id="{69E81C3F-40AA-82CA-9A7A-91F5538F6A05}"/>
              </a:ext>
            </a:extLst>
          </p:cNvPr>
          <p:cNvGrpSpPr/>
          <p:nvPr/>
        </p:nvGrpSpPr>
        <p:grpSpPr>
          <a:xfrm>
            <a:off x="1578858" y="172316"/>
            <a:ext cx="9034284" cy="3253406"/>
            <a:chOff x="1578858" y="172316"/>
            <a:chExt cx="9034284" cy="3253406"/>
          </a:xfrm>
        </p:grpSpPr>
        <p:pic>
          <p:nvPicPr>
            <p:cNvPr id="42" name="Picture 41" descr="A diagram of a river in a box&#10;&#10;Description automatically generated">
              <a:extLst>
                <a:ext uri="{FF2B5EF4-FFF2-40B4-BE49-F238E27FC236}">
                  <a16:creationId xmlns:a16="http://schemas.microsoft.com/office/drawing/2014/main" id="{5CF3135A-FB33-2522-9F48-DBA2BB482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023" y="172316"/>
              <a:ext cx="2449527" cy="2358816"/>
            </a:xfrm>
            <a:prstGeom prst="rect">
              <a:avLst/>
            </a:prstGeom>
          </p:spPr>
        </p:pic>
        <p:sp>
          <p:nvSpPr>
            <p:cNvPr id="24" name="Cube 23">
              <a:extLst>
                <a:ext uri="{FF2B5EF4-FFF2-40B4-BE49-F238E27FC236}">
                  <a16:creationId xmlns:a16="http://schemas.microsoft.com/office/drawing/2014/main" id="{CCCC591C-44D9-9F58-DC81-F4326258D3D2}"/>
                </a:ext>
              </a:extLst>
            </p:cNvPr>
            <p:cNvSpPr/>
            <p:nvPr/>
          </p:nvSpPr>
          <p:spPr>
            <a:xfrm>
              <a:off x="3793041"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Validation</a:t>
              </a:r>
            </a:p>
            <a:p>
              <a:pPr algn="ctr"/>
              <a:endParaRPr lang="en-US" dirty="0">
                <a:solidFill>
                  <a:schemeClr val="bg1"/>
                </a:solidFill>
              </a:endParaRPr>
            </a:p>
          </p:txBody>
        </p:sp>
        <p:sp>
          <p:nvSpPr>
            <p:cNvPr id="23" name="Arrow: Right 22">
              <a:extLst>
                <a:ext uri="{FF2B5EF4-FFF2-40B4-BE49-F238E27FC236}">
                  <a16:creationId xmlns:a16="http://schemas.microsoft.com/office/drawing/2014/main" id="{FD7EF293-537E-DE23-0424-46F191595C74}"/>
                </a:ext>
              </a:extLst>
            </p:cNvPr>
            <p:cNvSpPr/>
            <p:nvPr/>
          </p:nvSpPr>
          <p:spPr>
            <a:xfrm>
              <a:off x="1703667" y="2410231"/>
              <a:ext cx="8646476" cy="101549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NGEN-DATASTREAM</a:t>
              </a:r>
            </a:p>
          </p:txBody>
        </p:sp>
        <p:grpSp>
          <p:nvGrpSpPr>
            <p:cNvPr id="14" name="Group 13">
              <a:extLst>
                <a:ext uri="{FF2B5EF4-FFF2-40B4-BE49-F238E27FC236}">
                  <a16:creationId xmlns:a16="http://schemas.microsoft.com/office/drawing/2014/main" id="{FBD46A50-52A9-3245-7916-41CE6A378DE1}"/>
                </a:ext>
              </a:extLst>
            </p:cNvPr>
            <p:cNvGrpSpPr/>
            <p:nvPr/>
          </p:nvGrpSpPr>
          <p:grpSpPr>
            <a:xfrm>
              <a:off x="1578858" y="730065"/>
              <a:ext cx="1868541" cy="1470352"/>
              <a:chOff x="1578858" y="730065"/>
              <a:chExt cx="1868541" cy="1470352"/>
            </a:xfrm>
          </p:grpSpPr>
          <p:sp>
            <p:nvSpPr>
              <p:cNvPr id="20" name="Cube 19">
                <a:extLst>
                  <a:ext uri="{FF2B5EF4-FFF2-40B4-BE49-F238E27FC236}">
                    <a16:creationId xmlns:a16="http://schemas.microsoft.com/office/drawing/2014/main" id="{94C81FDC-94B8-AD8D-DDF4-4D1F9E07B15E}"/>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0" name="TextBox 29">
                <a:extLst>
                  <a:ext uri="{FF2B5EF4-FFF2-40B4-BE49-F238E27FC236}">
                    <a16:creationId xmlns:a16="http://schemas.microsoft.com/office/drawing/2014/main" id="{281CFE62-97E3-CF50-F635-06E288726FC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sp>
          <p:nvSpPr>
            <p:cNvPr id="32" name="TextBox 31">
              <a:extLst>
                <a:ext uri="{FF2B5EF4-FFF2-40B4-BE49-F238E27FC236}">
                  <a16:creationId xmlns:a16="http://schemas.microsoft.com/office/drawing/2014/main" id="{01F811FE-1D4E-595A-DBBF-D22BEFA7D6BA}"/>
                </a:ext>
              </a:extLst>
            </p:cNvPr>
            <p:cNvSpPr txBox="1"/>
            <p:nvPr/>
          </p:nvSpPr>
          <p:spPr>
            <a:xfrm>
              <a:off x="3742557" y="1040146"/>
              <a:ext cx="301686" cy="369332"/>
            </a:xfrm>
            <a:prstGeom prst="rect">
              <a:avLst/>
            </a:prstGeom>
            <a:noFill/>
          </p:spPr>
          <p:txBody>
            <a:bodyPr wrap="none" rtlCol="0">
              <a:spAutoFit/>
            </a:bodyPr>
            <a:lstStyle/>
            <a:p>
              <a:r>
                <a:rPr lang="en-US" dirty="0">
                  <a:solidFill>
                    <a:schemeClr val="bg1"/>
                  </a:solidFill>
                </a:rPr>
                <a:t>2</a:t>
              </a:r>
            </a:p>
          </p:txBody>
        </p:sp>
        <p:sp>
          <p:nvSpPr>
            <p:cNvPr id="34" name="TextBox 33">
              <a:extLst>
                <a:ext uri="{FF2B5EF4-FFF2-40B4-BE49-F238E27FC236}">
                  <a16:creationId xmlns:a16="http://schemas.microsoft.com/office/drawing/2014/main" id="{D1D14CF1-42F6-E961-9458-13F438EE6B12}"/>
                </a:ext>
              </a:extLst>
            </p:cNvPr>
            <p:cNvSpPr txBox="1"/>
            <p:nvPr/>
          </p:nvSpPr>
          <p:spPr>
            <a:xfrm>
              <a:off x="6009007" y="545399"/>
              <a:ext cx="301686" cy="369332"/>
            </a:xfrm>
            <a:prstGeom prst="rect">
              <a:avLst/>
            </a:prstGeom>
            <a:noFill/>
          </p:spPr>
          <p:txBody>
            <a:bodyPr wrap="none" rtlCol="0">
              <a:spAutoFit/>
            </a:bodyPr>
            <a:lstStyle/>
            <a:p>
              <a:r>
                <a:rPr lang="en-US" dirty="0">
                  <a:solidFill>
                    <a:schemeClr val="bg1"/>
                  </a:solidFill>
                </a:rPr>
                <a:t>3</a:t>
              </a:r>
            </a:p>
          </p:txBody>
        </p:sp>
        <p:grpSp>
          <p:nvGrpSpPr>
            <p:cNvPr id="38" name="Group 37">
              <a:extLst>
                <a:ext uri="{FF2B5EF4-FFF2-40B4-BE49-F238E27FC236}">
                  <a16:creationId xmlns:a16="http://schemas.microsoft.com/office/drawing/2014/main" id="{F784AAE1-94EA-A0FE-DFA1-446C6817AF13}"/>
                </a:ext>
              </a:extLst>
            </p:cNvPr>
            <p:cNvGrpSpPr/>
            <p:nvPr/>
          </p:nvGrpSpPr>
          <p:grpSpPr>
            <a:xfrm>
              <a:off x="8742818" y="730065"/>
              <a:ext cx="1870324" cy="1470352"/>
              <a:chOff x="7775548" y="2110457"/>
              <a:chExt cx="1870324" cy="1470352"/>
            </a:xfrm>
          </p:grpSpPr>
          <p:sp>
            <p:nvSpPr>
              <p:cNvPr id="21" name="Cube 20">
                <a:extLst>
                  <a:ext uri="{FF2B5EF4-FFF2-40B4-BE49-F238E27FC236}">
                    <a16:creationId xmlns:a16="http://schemas.microsoft.com/office/drawing/2014/main" id="{3C16AB2D-C6A5-1194-321E-4B9E2DA71B29}"/>
                  </a:ext>
                </a:extLst>
              </p:cNvPr>
              <p:cNvSpPr/>
              <p:nvPr/>
            </p:nvSpPr>
            <p:spPr>
              <a:xfrm>
                <a:off x="7836906" y="2110457"/>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Versioning</a:t>
                </a:r>
              </a:p>
              <a:p>
                <a:pPr algn="ctr"/>
                <a:endParaRPr lang="en-US" dirty="0">
                  <a:solidFill>
                    <a:schemeClr val="bg1"/>
                  </a:solidFill>
                </a:endParaRPr>
              </a:p>
            </p:txBody>
          </p:sp>
          <p:sp>
            <p:nvSpPr>
              <p:cNvPr id="36" name="TextBox 35">
                <a:extLst>
                  <a:ext uri="{FF2B5EF4-FFF2-40B4-BE49-F238E27FC236}">
                    <a16:creationId xmlns:a16="http://schemas.microsoft.com/office/drawing/2014/main" id="{2FB09E7B-9606-C366-2FD2-CD74925F4930}"/>
                  </a:ext>
                </a:extLst>
              </p:cNvPr>
              <p:cNvSpPr txBox="1"/>
              <p:nvPr/>
            </p:nvSpPr>
            <p:spPr>
              <a:xfrm>
                <a:off x="7775548" y="2420538"/>
                <a:ext cx="301686" cy="369332"/>
              </a:xfrm>
              <a:prstGeom prst="rect">
                <a:avLst/>
              </a:prstGeom>
              <a:noFill/>
            </p:spPr>
            <p:txBody>
              <a:bodyPr wrap="none" rtlCol="0">
                <a:spAutoFit/>
              </a:bodyPr>
              <a:lstStyle/>
              <a:p>
                <a:r>
                  <a:rPr lang="en-US" dirty="0">
                    <a:solidFill>
                      <a:schemeClr val="bg1"/>
                    </a:solidFill>
                  </a:rPr>
                  <a:t>4</a:t>
                </a:r>
              </a:p>
            </p:txBody>
          </p:sp>
        </p:grpSp>
      </p:grpSp>
      <p:sp>
        <p:nvSpPr>
          <p:cNvPr id="6" name="TextBox 5">
            <a:extLst>
              <a:ext uri="{FF2B5EF4-FFF2-40B4-BE49-F238E27FC236}">
                <a16:creationId xmlns:a16="http://schemas.microsoft.com/office/drawing/2014/main" id="{E97D96EF-B2B0-88DE-D4AF-00D77A3AF7F4}"/>
              </a:ext>
            </a:extLst>
          </p:cNvPr>
          <p:cNvSpPr txBox="1"/>
          <p:nvPr/>
        </p:nvSpPr>
        <p:spPr>
          <a:xfrm>
            <a:off x="1578858" y="4733770"/>
            <a:ext cx="6530820" cy="923330"/>
          </a:xfrm>
          <a:prstGeom prst="rect">
            <a:avLst/>
          </a:prstGeom>
          <a:noFill/>
        </p:spPr>
        <p:txBody>
          <a:bodyPr wrap="square" rtlCol="0">
            <a:spAutoFit/>
          </a:bodyPr>
          <a:lstStyle/>
          <a:p>
            <a:r>
              <a:rPr lang="en-US" dirty="0"/>
              <a:t>This enforces a standard folder </a:t>
            </a:r>
            <a:r>
              <a:rPr lang="en-US" sz="1400" dirty="0">
                <a:solidFill>
                  <a:schemeClr val="tx1">
                    <a:lumMod val="85000"/>
                  </a:schemeClr>
                </a:solidFill>
                <a:highlight>
                  <a:srgbClr val="000000"/>
                </a:highlight>
              </a:rPr>
              <a:t>ngen-run/</a:t>
            </a:r>
            <a:r>
              <a:rPr lang="en-US" dirty="0"/>
              <a:t> which makes validation and versioning possible. A standard run folder also allows for other new tools to easily integrate with NGIAB (e.g., DataPreprocessor).</a:t>
            </a:r>
          </a:p>
        </p:txBody>
      </p:sp>
      <p:grpSp>
        <p:nvGrpSpPr>
          <p:cNvPr id="2" name="Group 1">
            <a:extLst>
              <a:ext uri="{FF2B5EF4-FFF2-40B4-BE49-F238E27FC236}">
                <a16:creationId xmlns:a16="http://schemas.microsoft.com/office/drawing/2014/main" id="{24FE8567-6E33-A0F7-8BFA-AF220BFEA4F0}"/>
              </a:ext>
            </a:extLst>
          </p:cNvPr>
          <p:cNvGrpSpPr/>
          <p:nvPr/>
        </p:nvGrpSpPr>
        <p:grpSpPr>
          <a:xfrm>
            <a:off x="16632" y="5958404"/>
            <a:ext cx="4166653" cy="937489"/>
            <a:chOff x="16632" y="5958404"/>
            <a:chExt cx="4166653" cy="937489"/>
          </a:xfrm>
        </p:grpSpPr>
        <p:pic>
          <p:nvPicPr>
            <p:cNvPr id="3" name="Picture 2" descr="A black background with white text&#10;&#10;Description automatically generated">
              <a:extLst>
                <a:ext uri="{FF2B5EF4-FFF2-40B4-BE49-F238E27FC236}">
                  <a16:creationId xmlns:a16="http://schemas.microsoft.com/office/drawing/2014/main" id="{CE274E72-4B05-896C-4AB0-BB96FF4ED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 name="Picture 2">
              <a:extLst>
                <a:ext uri="{FF2B5EF4-FFF2-40B4-BE49-F238E27FC236}">
                  <a16:creationId xmlns:a16="http://schemas.microsoft.com/office/drawing/2014/main" id="{EF264EC3-A1A5-8FA8-4E38-BFCBA06CB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F66E46-57C8-B430-38B5-606AF4A28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845AD44-47A9-410D-7105-182E91B8EF1F}"/>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9CD90D05-DB9D-BBE5-DEFA-AC24EAB552B7}"/>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52E77DFA-B429-38D1-1079-327C6A354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A649049A-EB0E-59E9-ABE1-292518D9E0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a:extLst>
              <a:ext uri="{FF2B5EF4-FFF2-40B4-BE49-F238E27FC236}">
                <a16:creationId xmlns:a16="http://schemas.microsoft.com/office/drawing/2014/main" id="{1E1359CC-6CEA-731C-8E83-FE1BC1BF73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2818" y="4721450"/>
            <a:ext cx="3097769" cy="151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71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8FA4886A-5449-7D4A-22DF-D3DBD78CDC76}"/>
              </a:ext>
            </a:extLst>
          </p:cNvPr>
          <p:cNvGrpSpPr/>
          <p:nvPr/>
        </p:nvGrpSpPr>
        <p:grpSpPr>
          <a:xfrm>
            <a:off x="232914" y="730065"/>
            <a:ext cx="8645340" cy="4538757"/>
            <a:chOff x="232914" y="730065"/>
            <a:chExt cx="8645340" cy="4538757"/>
          </a:xfrm>
        </p:grpSpPr>
        <p:sp>
          <p:nvSpPr>
            <p:cNvPr id="11" name="Cube 10">
              <a:extLst>
                <a:ext uri="{FF2B5EF4-FFF2-40B4-BE49-F238E27FC236}">
                  <a16:creationId xmlns:a16="http://schemas.microsoft.com/office/drawing/2014/main" id="{E16210C5-6FAC-5F7B-10DA-5287765B499D}"/>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9" name="TextBox 28">
              <a:extLst>
                <a:ext uri="{FF2B5EF4-FFF2-40B4-BE49-F238E27FC236}">
                  <a16:creationId xmlns:a16="http://schemas.microsoft.com/office/drawing/2014/main" id="{4C87606E-7D4A-D16B-6025-247F3C30A4B8}"/>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31" name="Cube 30">
              <a:extLst>
                <a:ext uri="{FF2B5EF4-FFF2-40B4-BE49-F238E27FC236}">
                  <a16:creationId xmlns:a16="http://schemas.microsoft.com/office/drawing/2014/main" id="{FC9C65E8-9DEE-D7E3-7C75-092B3C1C3AB9}"/>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35" name="TextBox 34">
              <a:extLst>
                <a:ext uri="{FF2B5EF4-FFF2-40B4-BE49-F238E27FC236}">
                  <a16:creationId xmlns:a16="http://schemas.microsoft.com/office/drawing/2014/main" id="{412C01A3-6788-A75E-2ADC-3A4475CEE75A}"/>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39" name="Cube 38">
              <a:extLst>
                <a:ext uri="{FF2B5EF4-FFF2-40B4-BE49-F238E27FC236}">
                  <a16:creationId xmlns:a16="http://schemas.microsoft.com/office/drawing/2014/main" id="{52C4A8DF-61E5-A74D-843C-8088483C3A0C}"/>
                </a:ext>
              </a:extLst>
            </p:cNvPr>
            <p:cNvSpPr/>
            <p:nvPr/>
          </p:nvSpPr>
          <p:spPr>
            <a:xfrm>
              <a:off x="4896814"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40" name="Cube 39">
              <a:extLst>
                <a:ext uri="{FF2B5EF4-FFF2-40B4-BE49-F238E27FC236}">
                  <a16:creationId xmlns:a16="http://schemas.microsoft.com/office/drawing/2014/main" id="{0FA99FFE-9BD4-F103-28F0-222529887A9D}"/>
                </a:ext>
              </a:extLst>
            </p:cNvPr>
            <p:cNvSpPr/>
            <p:nvPr/>
          </p:nvSpPr>
          <p:spPr>
            <a:xfrm>
              <a:off x="6926115"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NEXTGEN BMI model configuration</a:t>
              </a:r>
            </a:p>
            <a:p>
              <a:pPr algn="ctr"/>
              <a:endParaRPr lang="en-US" dirty="0">
                <a:solidFill>
                  <a:schemeClr val="bg1"/>
                </a:solidFill>
              </a:endParaRPr>
            </a:p>
          </p:txBody>
        </p:sp>
        <p:sp>
          <p:nvSpPr>
            <p:cNvPr id="41" name="TextBox 40">
              <a:extLst>
                <a:ext uri="{FF2B5EF4-FFF2-40B4-BE49-F238E27FC236}">
                  <a16:creationId xmlns:a16="http://schemas.microsoft.com/office/drawing/2014/main" id="{BEECCEDA-BCC4-E90B-7F75-3DFBA8C280C3}"/>
                </a:ext>
              </a:extLst>
            </p:cNvPr>
            <p:cNvSpPr txBox="1"/>
            <p:nvPr/>
          </p:nvSpPr>
          <p:spPr>
            <a:xfrm>
              <a:off x="4870299" y="4314715"/>
              <a:ext cx="2119858" cy="954107"/>
            </a:xfrm>
            <a:prstGeom prst="rect">
              <a:avLst/>
            </a:prstGeom>
            <a:noFill/>
          </p:spPr>
          <p:txBody>
            <a:bodyPr wrap="square" rtlCol="0">
              <a:spAutoFit/>
            </a:bodyPr>
            <a:lstStyle/>
            <a:p>
              <a:r>
                <a:rPr lang="en-US" sz="1400" dirty="0"/>
                <a:t>Performs conversion between National Water Model and NextGen forcings formats</a:t>
              </a:r>
            </a:p>
          </p:txBody>
        </p:sp>
        <p:sp>
          <p:nvSpPr>
            <p:cNvPr id="43" name="TextBox 42">
              <a:extLst>
                <a:ext uri="{FF2B5EF4-FFF2-40B4-BE49-F238E27FC236}">
                  <a16:creationId xmlns:a16="http://schemas.microsoft.com/office/drawing/2014/main" id="{1CF05BE3-64D5-F0D9-B6DF-18EA60E33CB5}"/>
                </a:ext>
              </a:extLst>
            </p:cNvPr>
            <p:cNvSpPr txBox="1"/>
            <p:nvPr/>
          </p:nvSpPr>
          <p:spPr>
            <a:xfrm>
              <a:off x="6848952" y="4306169"/>
              <a:ext cx="2029301" cy="523220"/>
            </a:xfrm>
            <a:prstGeom prst="rect">
              <a:avLst/>
            </a:prstGeom>
            <a:noFill/>
          </p:spPr>
          <p:txBody>
            <a:bodyPr wrap="square" rtlCol="0">
              <a:spAutoFit/>
            </a:bodyPr>
            <a:lstStyle/>
            <a:p>
              <a:r>
                <a:rPr lang="en-US" sz="1400" dirty="0"/>
                <a:t>Required files for NextGen BMI modules</a:t>
              </a:r>
            </a:p>
          </p:txBody>
        </p:sp>
        <p:sp>
          <p:nvSpPr>
            <p:cNvPr id="53" name="TextBox 52">
              <a:extLst>
                <a:ext uri="{FF2B5EF4-FFF2-40B4-BE49-F238E27FC236}">
                  <a16:creationId xmlns:a16="http://schemas.microsoft.com/office/drawing/2014/main" id="{63DB0BE3-1E50-AD25-3FBE-790FF28B9320}"/>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54" name="TextBox 53">
              <a:extLst>
                <a:ext uri="{FF2B5EF4-FFF2-40B4-BE49-F238E27FC236}">
                  <a16:creationId xmlns:a16="http://schemas.microsoft.com/office/drawing/2014/main" id="{61EB6938-DD67-FA41-FCD5-235914C672D3}"/>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sp>
          <p:nvSpPr>
            <p:cNvPr id="55" name="TextBox 54">
              <a:extLst>
                <a:ext uri="{FF2B5EF4-FFF2-40B4-BE49-F238E27FC236}">
                  <a16:creationId xmlns:a16="http://schemas.microsoft.com/office/drawing/2014/main" id="{B6407F0D-3DAC-2A4A-4753-35F174F99FF2}"/>
                </a:ext>
              </a:extLst>
            </p:cNvPr>
            <p:cNvSpPr txBox="1"/>
            <p:nvPr/>
          </p:nvSpPr>
          <p:spPr>
            <a:xfrm>
              <a:off x="4995875" y="2758606"/>
              <a:ext cx="659861" cy="369332"/>
            </a:xfrm>
            <a:prstGeom prst="rect">
              <a:avLst/>
            </a:prstGeom>
            <a:noFill/>
          </p:spPr>
          <p:txBody>
            <a:bodyPr wrap="none" rtlCol="0">
              <a:spAutoFit/>
            </a:bodyPr>
            <a:lstStyle/>
            <a:p>
              <a:r>
                <a:rPr lang="en-US" dirty="0">
                  <a:solidFill>
                    <a:schemeClr val="bg1"/>
                  </a:solidFill>
                </a:rPr>
                <a:t>CALC</a:t>
              </a:r>
            </a:p>
          </p:txBody>
        </p:sp>
        <p:sp>
          <p:nvSpPr>
            <p:cNvPr id="56" name="TextBox 55">
              <a:extLst>
                <a:ext uri="{FF2B5EF4-FFF2-40B4-BE49-F238E27FC236}">
                  <a16:creationId xmlns:a16="http://schemas.microsoft.com/office/drawing/2014/main" id="{A7FB890C-900E-B36A-C281-27211A4A96DF}"/>
                </a:ext>
              </a:extLst>
            </p:cNvPr>
            <p:cNvSpPr txBox="1"/>
            <p:nvPr/>
          </p:nvSpPr>
          <p:spPr>
            <a:xfrm>
              <a:off x="7076858" y="2772193"/>
              <a:ext cx="659861" cy="369332"/>
            </a:xfrm>
            <a:prstGeom prst="rect">
              <a:avLst/>
            </a:prstGeom>
            <a:noFill/>
          </p:spPr>
          <p:txBody>
            <a:bodyPr wrap="none" rtlCol="0">
              <a:spAutoFit/>
            </a:bodyPr>
            <a:lstStyle/>
            <a:p>
              <a:r>
                <a:rPr lang="en-US" dirty="0">
                  <a:solidFill>
                    <a:schemeClr val="bg1"/>
                  </a:solidFill>
                </a:rPr>
                <a:t>CALC</a:t>
              </a:r>
            </a:p>
          </p:txBody>
        </p:sp>
        <p:grpSp>
          <p:nvGrpSpPr>
            <p:cNvPr id="6" name="Group 5">
              <a:extLst>
                <a:ext uri="{FF2B5EF4-FFF2-40B4-BE49-F238E27FC236}">
                  <a16:creationId xmlns:a16="http://schemas.microsoft.com/office/drawing/2014/main" id="{46C4145D-8044-3D86-E45C-0FBF7F6B2DEA}"/>
                </a:ext>
              </a:extLst>
            </p:cNvPr>
            <p:cNvGrpSpPr/>
            <p:nvPr/>
          </p:nvGrpSpPr>
          <p:grpSpPr>
            <a:xfrm>
              <a:off x="1578858" y="730065"/>
              <a:ext cx="1868541" cy="1470352"/>
              <a:chOff x="1578858" y="730065"/>
              <a:chExt cx="1868541" cy="1470352"/>
            </a:xfrm>
          </p:grpSpPr>
          <p:sp>
            <p:nvSpPr>
              <p:cNvPr id="7" name="Cube 6">
                <a:extLst>
                  <a:ext uri="{FF2B5EF4-FFF2-40B4-BE49-F238E27FC236}">
                    <a16:creationId xmlns:a16="http://schemas.microsoft.com/office/drawing/2014/main" id="{DF4FE9EF-9391-4EA3-F322-4A8413480C0C}"/>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8" name="TextBox 7">
                <a:extLst>
                  <a:ext uri="{FF2B5EF4-FFF2-40B4-BE49-F238E27FC236}">
                    <a16:creationId xmlns:a16="http://schemas.microsoft.com/office/drawing/2014/main" id="{74EFB5B0-0558-B397-057D-F4291D3D9AC9}"/>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22" name="Straight Arrow Connector 21">
              <a:extLst>
                <a:ext uri="{FF2B5EF4-FFF2-40B4-BE49-F238E27FC236}">
                  <a16:creationId xmlns:a16="http://schemas.microsoft.com/office/drawing/2014/main" id="{524AD676-DF6A-1F9E-BB38-B5F26E26D163}"/>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030BE-FDB9-03CF-F2F5-7F22F31026BD}"/>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4E655B-F10A-6E5D-908E-09100A55830B}"/>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4A8DC4-6D1B-7CCF-A5D8-10E5C91B1D72}"/>
              </a:ext>
            </a:extLst>
          </p:cNvPr>
          <p:cNvGrpSpPr/>
          <p:nvPr/>
        </p:nvGrpSpPr>
        <p:grpSpPr>
          <a:xfrm>
            <a:off x="16632" y="5958404"/>
            <a:ext cx="4166653" cy="937489"/>
            <a:chOff x="16632" y="5958404"/>
            <a:chExt cx="4166653" cy="937489"/>
          </a:xfrm>
        </p:grpSpPr>
        <p:pic>
          <p:nvPicPr>
            <p:cNvPr id="57" name="Picture 56" descr="A black background with white text&#10;&#10;Description automatically generated">
              <a:extLst>
                <a:ext uri="{FF2B5EF4-FFF2-40B4-BE49-F238E27FC236}">
                  <a16:creationId xmlns:a16="http://schemas.microsoft.com/office/drawing/2014/main" id="{70471AE2-795A-AA54-167E-786C6DFC6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58" name="Picture 2">
              <a:extLst>
                <a:ext uri="{FF2B5EF4-FFF2-40B4-BE49-F238E27FC236}">
                  <a16:creationId xmlns:a16="http://schemas.microsoft.com/office/drawing/2014/main" id="{E86AD18A-4A79-D6F6-2E8F-E39C1869B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B519C8D2-6AF6-3640-C61E-ED2592E75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CB6D216F-82D7-902E-1238-FCEE70F896DA}"/>
                </a:ext>
              </a:extLst>
            </p:cNvPr>
            <p:cNvGrpSpPr>
              <a:grpSpLocks/>
            </p:cNvGrpSpPr>
            <p:nvPr/>
          </p:nvGrpSpPr>
          <p:grpSpPr>
            <a:xfrm>
              <a:off x="670897" y="6177411"/>
              <a:ext cx="697204" cy="673523"/>
              <a:chOff x="8375671" y="59113"/>
              <a:chExt cx="984566" cy="984566"/>
            </a:xfrm>
          </p:grpSpPr>
          <p:sp>
            <p:nvSpPr>
              <p:cNvPr id="62" name="Rectangle 61">
                <a:extLst>
                  <a:ext uri="{FF2B5EF4-FFF2-40B4-BE49-F238E27FC236}">
                    <a16:creationId xmlns:a16="http://schemas.microsoft.com/office/drawing/2014/main" id="{7B996C0F-8616-B497-9BCB-BC1510CE4290}"/>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
                <a:extLst>
                  <a:ext uri="{FF2B5EF4-FFF2-40B4-BE49-F238E27FC236}">
                    <a16:creationId xmlns:a16="http://schemas.microsoft.com/office/drawing/2014/main" id="{05B55FBD-DBC1-024E-BAAC-880E18B87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61" name="Picture 8">
              <a:extLst>
                <a:ext uri="{FF2B5EF4-FFF2-40B4-BE49-F238E27FC236}">
                  <a16:creationId xmlns:a16="http://schemas.microsoft.com/office/drawing/2014/main" id="{5F96A8F9-B5E8-385D-4774-F8456F13ED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2">
            <a:extLst>
              <a:ext uri="{FF2B5EF4-FFF2-40B4-BE49-F238E27FC236}">
                <a16:creationId xmlns:a16="http://schemas.microsoft.com/office/drawing/2014/main" id="{842010B7-E649-DB45-0178-C0DCF9D1BC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2818" y="4721450"/>
            <a:ext cx="3097769" cy="151875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AA630857-F694-8059-EAB9-439EAAD3DCEB}"/>
              </a:ext>
            </a:extLst>
          </p:cNvPr>
          <p:cNvSpPr txBox="1"/>
          <p:nvPr/>
        </p:nvSpPr>
        <p:spPr>
          <a:xfrm>
            <a:off x="3864225" y="2061598"/>
            <a:ext cx="5693290" cy="369332"/>
          </a:xfrm>
          <a:prstGeom prst="rect">
            <a:avLst/>
          </a:prstGeom>
          <a:noFill/>
        </p:spPr>
        <p:txBody>
          <a:bodyPr wrap="none" rtlCol="0">
            <a:spAutoFit/>
          </a:bodyPr>
          <a:lstStyle/>
          <a:p>
            <a:r>
              <a:rPr lang="en-US" dirty="0"/>
              <a:t>Required steps to build </a:t>
            </a:r>
            <a:r>
              <a:rPr lang="en-US" sz="1600" dirty="0">
                <a:highlight>
                  <a:srgbClr val="000000"/>
                </a:highlight>
              </a:rPr>
              <a:t>ngen-run/config</a:t>
            </a:r>
            <a:r>
              <a:rPr lang="en-US" dirty="0"/>
              <a:t> and </a:t>
            </a:r>
            <a:r>
              <a:rPr lang="en-US" sz="1600" dirty="0">
                <a:highlight>
                  <a:srgbClr val="000000"/>
                </a:highlight>
              </a:rPr>
              <a:t>ngen-run/forcings</a:t>
            </a:r>
          </a:p>
        </p:txBody>
      </p:sp>
    </p:spTree>
    <p:extLst>
      <p:ext uri="{BB962C8B-B14F-4D97-AF65-F5344CB8AC3E}">
        <p14:creationId xmlns:p14="http://schemas.microsoft.com/office/powerpoint/2010/main" val="58710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E7A1A001-8FAC-86BD-1FDA-7F6AC3185648}"/>
              </a:ext>
            </a:extLst>
          </p:cNvPr>
          <p:cNvPicPr>
            <a:picLocks noChangeAspect="1"/>
          </p:cNvPicPr>
          <p:nvPr/>
        </p:nvPicPr>
        <p:blipFill rotWithShape="1">
          <a:blip r:embed="rId3">
            <a:extLst>
              <a:ext uri="{28A0092B-C50C-407E-A947-70E740481C1C}">
                <a14:useLocalDpi xmlns:a14="http://schemas.microsoft.com/office/drawing/2010/main" val="0"/>
              </a:ext>
            </a:extLst>
          </a:blip>
          <a:srcRect l="5720" t="4859" r="2029" b="6597"/>
          <a:stretch/>
        </p:blipFill>
        <p:spPr>
          <a:xfrm>
            <a:off x="4976136" y="2735433"/>
            <a:ext cx="6564702" cy="4099383"/>
          </a:xfrm>
          <a:prstGeom prst="rect">
            <a:avLst/>
          </a:prstGeom>
          <a:ln w="28575">
            <a:solidFill>
              <a:schemeClr val="tx1">
                <a:lumMod val="50000"/>
              </a:schemeClr>
            </a:solidFill>
          </a:ln>
        </p:spPr>
      </p:pic>
      <p:pic>
        <p:nvPicPr>
          <p:cNvPr id="9" name="Picture 8" descr="A screenshot of a computer&#10;&#10;Description automatically generated">
            <a:extLst>
              <a:ext uri="{FF2B5EF4-FFF2-40B4-BE49-F238E27FC236}">
                <a16:creationId xmlns:a16="http://schemas.microsoft.com/office/drawing/2014/main" id="{C7AEDCCF-30AB-90D6-DE48-6EE3D4C48814}"/>
              </a:ext>
            </a:extLst>
          </p:cNvPr>
          <p:cNvPicPr>
            <a:picLocks noChangeAspect="1"/>
          </p:cNvPicPr>
          <p:nvPr/>
        </p:nvPicPr>
        <p:blipFill rotWithShape="1">
          <a:blip r:embed="rId4">
            <a:extLst>
              <a:ext uri="{28A0092B-C50C-407E-A947-70E740481C1C}">
                <a14:useLocalDpi xmlns:a14="http://schemas.microsoft.com/office/drawing/2010/main" val="0"/>
              </a:ext>
            </a:extLst>
          </a:blip>
          <a:srcRect r="957" b="14850"/>
          <a:stretch/>
        </p:blipFill>
        <p:spPr>
          <a:xfrm>
            <a:off x="4974704" y="293342"/>
            <a:ext cx="6564702" cy="2594012"/>
          </a:xfrm>
          <a:prstGeom prst="rect">
            <a:avLst/>
          </a:prstGeom>
          <a:ln w="28575">
            <a:solidFill>
              <a:schemeClr val="tx1">
                <a:lumMod val="50000"/>
              </a:schemeClr>
            </a:solidFill>
          </a:ln>
        </p:spPr>
      </p:pic>
      <p:sp>
        <p:nvSpPr>
          <p:cNvPr id="4" name="TextBox 3">
            <a:extLst>
              <a:ext uri="{FF2B5EF4-FFF2-40B4-BE49-F238E27FC236}">
                <a16:creationId xmlns:a16="http://schemas.microsoft.com/office/drawing/2014/main" id="{840A0C30-FD59-B1CA-C203-0B1809AD74E2}"/>
              </a:ext>
            </a:extLst>
          </p:cNvPr>
          <p:cNvSpPr txBox="1"/>
          <p:nvPr/>
        </p:nvSpPr>
        <p:spPr>
          <a:xfrm>
            <a:off x="4966078" y="66314"/>
            <a:ext cx="5666679" cy="369332"/>
          </a:xfrm>
          <a:prstGeom prst="rect">
            <a:avLst/>
          </a:prstGeom>
          <a:solidFill>
            <a:schemeClr val="bg1">
              <a:lumMod val="65000"/>
              <a:lumOff val="35000"/>
            </a:schemeClr>
          </a:solidFill>
          <a:ln w="38100">
            <a:solidFill>
              <a:schemeClr val="tx1">
                <a:lumMod val="50000"/>
              </a:schemeClr>
            </a:solidFill>
          </a:ln>
        </p:spPr>
        <p:txBody>
          <a:bodyPr wrap="none" rtlCol="0">
            <a:spAutoFit/>
          </a:bodyPr>
          <a:lstStyle/>
          <a:p>
            <a:r>
              <a:rPr lang="en-US" dirty="0">
                <a:solidFill>
                  <a:schemeClr val="bg1"/>
                </a:solidFill>
              </a:rPr>
              <a:t>https://www.lynker-spatial.com/#hydrofabric/v20.1/gpkg/</a:t>
            </a:r>
          </a:p>
        </p:txBody>
      </p:sp>
      <p:sp>
        <p:nvSpPr>
          <p:cNvPr id="21" name="Cube 20">
            <a:extLst>
              <a:ext uri="{FF2B5EF4-FFF2-40B4-BE49-F238E27FC236}">
                <a16:creationId xmlns:a16="http://schemas.microsoft.com/office/drawing/2014/main" id="{F726D57E-951C-BF26-D6FE-E722D6964158}"/>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6" name="TextBox 25">
            <a:extLst>
              <a:ext uri="{FF2B5EF4-FFF2-40B4-BE49-F238E27FC236}">
                <a16:creationId xmlns:a16="http://schemas.microsoft.com/office/drawing/2014/main" id="{8133C095-402F-88FC-ED91-93CE6A6CFF0E}"/>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27" name="TextBox 26">
            <a:extLst>
              <a:ext uri="{FF2B5EF4-FFF2-40B4-BE49-F238E27FC236}">
                <a16:creationId xmlns:a16="http://schemas.microsoft.com/office/drawing/2014/main" id="{5BEE6FF6-42EB-DBCF-1374-8B8B9C6ADD95}"/>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grpSp>
        <p:nvGrpSpPr>
          <p:cNvPr id="31" name="Group 30">
            <a:extLst>
              <a:ext uri="{FF2B5EF4-FFF2-40B4-BE49-F238E27FC236}">
                <a16:creationId xmlns:a16="http://schemas.microsoft.com/office/drawing/2014/main" id="{6E73C453-3CD7-ADBE-2AA5-043021B124E8}"/>
              </a:ext>
            </a:extLst>
          </p:cNvPr>
          <p:cNvGrpSpPr/>
          <p:nvPr/>
        </p:nvGrpSpPr>
        <p:grpSpPr>
          <a:xfrm>
            <a:off x="1578858" y="730065"/>
            <a:ext cx="1868541" cy="1470352"/>
            <a:chOff x="1578858" y="730065"/>
            <a:chExt cx="1868541" cy="1470352"/>
          </a:xfrm>
        </p:grpSpPr>
        <p:sp>
          <p:nvSpPr>
            <p:cNvPr id="34" name="Cube 33">
              <a:extLst>
                <a:ext uri="{FF2B5EF4-FFF2-40B4-BE49-F238E27FC236}">
                  <a16:creationId xmlns:a16="http://schemas.microsoft.com/office/drawing/2014/main" id="{F9454F36-AA20-6D72-7E32-39854CC79636}"/>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5" name="TextBox 34">
              <a:extLst>
                <a:ext uri="{FF2B5EF4-FFF2-40B4-BE49-F238E27FC236}">
                  <a16:creationId xmlns:a16="http://schemas.microsoft.com/office/drawing/2014/main" id="{DA84A354-9B28-0216-49A6-01155BF53D2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39" name="Straight Arrow Connector 38">
            <a:extLst>
              <a:ext uri="{FF2B5EF4-FFF2-40B4-BE49-F238E27FC236}">
                <a16:creationId xmlns:a16="http://schemas.microsoft.com/office/drawing/2014/main" id="{2269706E-8F6A-1D90-A2BE-7F6A214A4D10}"/>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554D1B-6E50-6F9F-5089-B9079D0E6362}"/>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E8F1E0-E92C-A204-0AE0-553656282381}"/>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01F4CBA-0D55-A198-0B0F-CFEE7CDE8F52}"/>
              </a:ext>
            </a:extLst>
          </p:cNvPr>
          <p:cNvGrpSpPr/>
          <p:nvPr/>
        </p:nvGrpSpPr>
        <p:grpSpPr>
          <a:xfrm>
            <a:off x="16632" y="5958404"/>
            <a:ext cx="4166653" cy="937489"/>
            <a:chOff x="16632" y="5958404"/>
            <a:chExt cx="4166653" cy="937489"/>
          </a:xfrm>
        </p:grpSpPr>
        <p:pic>
          <p:nvPicPr>
            <p:cNvPr id="6" name="Picture 5" descr="A black background with white text&#10;&#10;Description automatically generated">
              <a:extLst>
                <a:ext uri="{FF2B5EF4-FFF2-40B4-BE49-F238E27FC236}">
                  <a16:creationId xmlns:a16="http://schemas.microsoft.com/office/drawing/2014/main" id="{6E8C04E1-E6F9-4EA7-0095-0B1DB3B7B4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7" name="Picture 2">
              <a:extLst>
                <a:ext uri="{FF2B5EF4-FFF2-40B4-BE49-F238E27FC236}">
                  <a16:creationId xmlns:a16="http://schemas.microsoft.com/office/drawing/2014/main" id="{1667819C-B217-6EAE-F68E-92E467EAFF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CCE03C7-5E59-FF06-4541-E49D930BD4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FF08AA8-5797-4161-79B5-65F7EF3D7BDC}"/>
                </a:ext>
              </a:extLst>
            </p:cNvPr>
            <p:cNvGrpSpPr>
              <a:grpSpLocks/>
            </p:cNvGrpSpPr>
            <p:nvPr/>
          </p:nvGrpSpPr>
          <p:grpSpPr>
            <a:xfrm>
              <a:off x="670897" y="6177411"/>
              <a:ext cx="697204" cy="673523"/>
              <a:chOff x="8375671" y="59113"/>
              <a:chExt cx="984566" cy="984566"/>
            </a:xfrm>
          </p:grpSpPr>
          <p:sp>
            <p:nvSpPr>
              <p:cNvPr id="12" name="Rectangle 11">
                <a:extLst>
                  <a:ext uri="{FF2B5EF4-FFF2-40B4-BE49-F238E27FC236}">
                    <a16:creationId xmlns:a16="http://schemas.microsoft.com/office/drawing/2014/main" id="{BDA6A4CA-94B8-5068-B1F7-4BC593F222EE}"/>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a:extLst>
                  <a:ext uri="{FF2B5EF4-FFF2-40B4-BE49-F238E27FC236}">
                    <a16:creationId xmlns:a16="http://schemas.microsoft.com/office/drawing/2014/main" id="{DDF98D48-6A59-53E2-D816-E9F0391FF5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1" name="Picture 8">
              <a:extLst>
                <a:ext uri="{FF2B5EF4-FFF2-40B4-BE49-F238E27FC236}">
                  <a16:creationId xmlns:a16="http://schemas.microsoft.com/office/drawing/2014/main" id="{E4A7BC2E-8329-AD3A-66C4-E55911EEB3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95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17C2D7-AB64-A321-75F5-C5539EB80481}"/>
              </a:ext>
            </a:extLst>
          </p:cNvPr>
          <p:cNvSpPr txBox="1"/>
          <p:nvPr/>
        </p:nvSpPr>
        <p:spPr>
          <a:xfrm>
            <a:off x="5420561" y="1265378"/>
            <a:ext cx="4948390" cy="369332"/>
          </a:xfrm>
          <a:prstGeom prst="rect">
            <a:avLst/>
          </a:prstGeom>
          <a:noFill/>
        </p:spPr>
        <p:txBody>
          <a:bodyPr wrap="square" rtlCol="0">
            <a:spAutoFit/>
          </a:bodyPr>
          <a:lstStyle/>
          <a:p>
            <a:r>
              <a:rPr lang="en-US" dirty="0"/>
              <a:t>“What if I want to define my own spatial domain?” </a:t>
            </a:r>
          </a:p>
        </p:txBody>
      </p:sp>
      <p:sp>
        <p:nvSpPr>
          <p:cNvPr id="22" name="TextBox 21">
            <a:extLst>
              <a:ext uri="{FF2B5EF4-FFF2-40B4-BE49-F238E27FC236}">
                <a16:creationId xmlns:a16="http://schemas.microsoft.com/office/drawing/2014/main" id="{D15301F5-629E-53B6-F339-5971C34B56E8}"/>
              </a:ext>
            </a:extLst>
          </p:cNvPr>
          <p:cNvSpPr txBox="1"/>
          <p:nvPr/>
        </p:nvSpPr>
        <p:spPr>
          <a:xfrm>
            <a:off x="5041870" y="1997836"/>
            <a:ext cx="5537256" cy="369332"/>
          </a:xfrm>
          <a:prstGeom prst="rect">
            <a:avLst/>
          </a:prstGeom>
          <a:noFill/>
        </p:spPr>
        <p:txBody>
          <a:bodyPr wrap="square" rtlCol="0">
            <a:spAutoFit/>
          </a:bodyPr>
          <a:lstStyle/>
          <a:p>
            <a:r>
              <a:rPr lang="en-US" dirty="0"/>
              <a:t>Do you know the catchment id you want to subset with?</a:t>
            </a:r>
          </a:p>
        </p:txBody>
      </p:sp>
      <p:sp>
        <p:nvSpPr>
          <p:cNvPr id="25" name="TextBox 24">
            <a:extLst>
              <a:ext uri="{FF2B5EF4-FFF2-40B4-BE49-F238E27FC236}">
                <a16:creationId xmlns:a16="http://schemas.microsoft.com/office/drawing/2014/main" id="{7E15A544-507C-CED9-87D2-01464095B025}"/>
              </a:ext>
            </a:extLst>
          </p:cNvPr>
          <p:cNvSpPr txBox="1"/>
          <p:nvPr/>
        </p:nvSpPr>
        <p:spPr>
          <a:xfrm>
            <a:off x="5523133" y="2668197"/>
            <a:ext cx="6003119" cy="646331"/>
          </a:xfrm>
          <a:prstGeom prst="rect">
            <a:avLst/>
          </a:prstGeom>
          <a:noFill/>
        </p:spPr>
        <p:txBody>
          <a:bodyPr wrap="square" rtlCol="0">
            <a:spAutoFit/>
          </a:bodyPr>
          <a:lstStyle/>
          <a:p>
            <a:r>
              <a:rPr lang="en-US" dirty="0"/>
              <a:t>Use the </a:t>
            </a:r>
            <a:r>
              <a:rPr lang="en-US" dirty="0" err="1"/>
              <a:t>subsetting</a:t>
            </a:r>
            <a:r>
              <a:rPr lang="en-US" dirty="0"/>
              <a:t> options!</a:t>
            </a:r>
          </a:p>
          <a:p>
            <a:r>
              <a:rPr lang="en-US" dirty="0" err="1"/>
              <a:t>hfsubset</a:t>
            </a:r>
            <a:r>
              <a:rPr lang="en-US" dirty="0"/>
              <a:t> is integrated into ngen-datastream</a:t>
            </a:r>
          </a:p>
        </p:txBody>
      </p:sp>
      <p:sp>
        <p:nvSpPr>
          <p:cNvPr id="21" name="Cube 20">
            <a:extLst>
              <a:ext uri="{FF2B5EF4-FFF2-40B4-BE49-F238E27FC236}">
                <a16:creationId xmlns:a16="http://schemas.microsoft.com/office/drawing/2014/main" id="{F726D57E-951C-BF26-D6FE-E722D6964158}"/>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6" name="TextBox 25">
            <a:extLst>
              <a:ext uri="{FF2B5EF4-FFF2-40B4-BE49-F238E27FC236}">
                <a16:creationId xmlns:a16="http://schemas.microsoft.com/office/drawing/2014/main" id="{8133C095-402F-88FC-ED91-93CE6A6CFF0E}"/>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27" name="TextBox 26">
            <a:extLst>
              <a:ext uri="{FF2B5EF4-FFF2-40B4-BE49-F238E27FC236}">
                <a16:creationId xmlns:a16="http://schemas.microsoft.com/office/drawing/2014/main" id="{5BEE6FF6-42EB-DBCF-1374-8B8B9C6ADD95}"/>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grpSp>
        <p:nvGrpSpPr>
          <p:cNvPr id="31" name="Group 30">
            <a:extLst>
              <a:ext uri="{FF2B5EF4-FFF2-40B4-BE49-F238E27FC236}">
                <a16:creationId xmlns:a16="http://schemas.microsoft.com/office/drawing/2014/main" id="{6E73C453-3CD7-ADBE-2AA5-043021B124E8}"/>
              </a:ext>
            </a:extLst>
          </p:cNvPr>
          <p:cNvGrpSpPr/>
          <p:nvPr/>
        </p:nvGrpSpPr>
        <p:grpSpPr>
          <a:xfrm>
            <a:off x="1578858" y="730065"/>
            <a:ext cx="1868541" cy="1470352"/>
            <a:chOff x="1578858" y="730065"/>
            <a:chExt cx="1868541" cy="1470352"/>
          </a:xfrm>
        </p:grpSpPr>
        <p:sp>
          <p:nvSpPr>
            <p:cNvPr id="34" name="Cube 33">
              <a:extLst>
                <a:ext uri="{FF2B5EF4-FFF2-40B4-BE49-F238E27FC236}">
                  <a16:creationId xmlns:a16="http://schemas.microsoft.com/office/drawing/2014/main" id="{F9454F36-AA20-6D72-7E32-39854CC79636}"/>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5" name="TextBox 34">
              <a:extLst>
                <a:ext uri="{FF2B5EF4-FFF2-40B4-BE49-F238E27FC236}">
                  <a16:creationId xmlns:a16="http://schemas.microsoft.com/office/drawing/2014/main" id="{DA84A354-9B28-0216-49A6-01155BF53D2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39" name="Straight Arrow Connector 38">
            <a:extLst>
              <a:ext uri="{FF2B5EF4-FFF2-40B4-BE49-F238E27FC236}">
                <a16:creationId xmlns:a16="http://schemas.microsoft.com/office/drawing/2014/main" id="{2269706E-8F6A-1D90-A2BE-7F6A214A4D10}"/>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554D1B-6E50-6F9F-5089-B9079D0E6362}"/>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E8F1E0-E92C-A204-0AE0-553656282381}"/>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3B6064C-2DA7-F22B-E26D-E6EB22416803}"/>
              </a:ext>
            </a:extLst>
          </p:cNvPr>
          <p:cNvGrpSpPr/>
          <p:nvPr/>
        </p:nvGrpSpPr>
        <p:grpSpPr>
          <a:xfrm>
            <a:off x="16632" y="5958404"/>
            <a:ext cx="4166653" cy="937489"/>
            <a:chOff x="16632" y="5958404"/>
            <a:chExt cx="4166653" cy="937489"/>
          </a:xfrm>
        </p:grpSpPr>
        <p:pic>
          <p:nvPicPr>
            <p:cNvPr id="4" name="Picture 3" descr="A black background with white text&#10;&#10;Description automatically generated">
              <a:extLst>
                <a:ext uri="{FF2B5EF4-FFF2-40B4-BE49-F238E27FC236}">
                  <a16:creationId xmlns:a16="http://schemas.microsoft.com/office/drawing/2014/main" id="{0DE68F2C-991F-5752-17DF-B7A6C6F31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5" name="Picture 2">
              <a:extLst>
                <a:ext uri="{FF2B5EF4-FFF2-40B4-BE49-F238E27FC236}">
                  <a16:creationId xmlns:a16="http://schemas.microsoft.com/office/drawing/2014/main" id="{0E39E742-ACFA-8D9A-92A5-7669FE937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9C336DDF-60FD-CABD-24AB-3985D4688D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C7893650-21D5-700F-950F-E431D9E23C92}"/>
                </a:ext>
              </a:extLst>
            </p:cNvPr>
            <p:cNvGrpSpPr>
              <a:grpSpLocks/>
            </p:cNvGrpSpPr>
            <p:nvPr/>
          </p:nvGrpSpPr>
          <p:grpSpPr>
            <a:xfrm>
              <a:off x="670897" y="6177411"/>
              <a:ext cx="697204" cy="673523"/>
              <a:chOff x="8375671" y="59113"/>
              <a:chExt cx="984566" cy="984566"/>
            </a:xfrm>
          </p:grpSpPr>
          <p:sp>
            <p:nvSpPr>
              <p:cNvPr id="9" name="Rectangle 8">
                <a:extLst>
                  <a:ext uri="{FF2B5EF4-FFF2-40B4-BE49-F238E27FC236}">
                    <a16:creationId xmlns:a16="http://schemas.microsoft.com/office/drawing/2014/main" id="{5F51EE95-F9E1-0CBB-A235-4289005EC5EC}"/>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CBB6862B-5E42-4110-A517-E17C3DB6A6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8" name="Picture 8">
              <a:extLst>
                <a:ext uri="{FF2B5EF4-FFF2-40B4-BE49-F238E27FC236}">
                  <a16:creationId xmlns:a16="http://schemas.microsoft.com/office/drawing/2014/main" id="{D018E4CB-432A-DFC9-2F08-E7CDE3417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8192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8FA4886A-5449-7D4A-22DF-D3DBD78CDC76}"/>
              </a:ext>
            </a:extLst>
          </p:cNvPr>
          <p:cNvGrpSpPr/>
          <p:nvPr/>
        </p:nvGrpSpPr>
        <p:grpSpPr>
          <a:xfrm>
            <a:off x="232914" y="730065"/>
            <a:ext cx="8645340" cy="4538757"/>
            <a:chOff x="232914" y="730065"/>
            <a:chExt cx="8645340" cy="4538757"/>
          </a:xfrm>
        </p:grpSpPr>
        <p:sp>
          <p:nvSpPr>
            <p:cNvPr id="11" name="Cube 10">
              <a:extLst>
                <a:ext uri="{FF2B5EF4-FFF2-40B4-BE49-F238E27FC236}">
                  <a16:creationId xmlns:a16="http://schemas.microsoft.com/office/drawing/2014/main" id="{E16210C5-6FAC-5F7B-10DA-5287765B499D}"/>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9" name="TextBox 28">
              <a:extLst>
                <a:ext uri="{FF2B5EF4-FFF2-40B4-BE49-F238E27FC236}">
                  <a16:creationId xmlns:a16="http://schemas.microsoft.com/office/drawing/2014/main" id="{4C87606E-7D4A-D16B-6025-247F3C30A4B8}"/>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31" name="Cube 30">
              <a:extLst>
                <a:ext uri="{FF2B5EF4-FFF2-40B4-BE49-F238E27FC236}">
                  <a16:creationId xmlns:a16="http://schemas.microsoft.com/office/drawing/2014/main" id="{FC9C65E8-9DEE-D7E3-7C75-092B3C1C3AB9}"/>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35" name="TextBox 34">
              <a:extLst>
                <a:ext uri="{FF2B5EF4-FFF2-40B4-BE49-F238E27FC236}">
                  <a16:creationId xmlns:a16="http://schemas.microsoft.com/office/drawing/2014/main" id="{412C01A3-6788-A75E-2ADC-3A4475CEE75A}"/>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39" name="Cube 38">
              <a:extLst>
                <a:ext uri="{FF2B5EF4-FFF2-40B4-BE49-F238E27FC236}">
                  <a16:creationId xmlns:a16="http://schemas.microsoft.com/office/drawing/2014/main" id="{52C4A8DF-61E5-A74D-843C-8088483C3A0C}"/>
                </a:ext>
              </a:extLst>
            </p:cNvPr>
            <p:cNvSpPr/>
            <p:nvPr/>
          </p:nvSpPr>
          <p:spPr>
            <a:xfrm>
              <a:off x="4896814"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40" name="Cube 39">
              <a:extLst>
                <a:ext uri="{FF2B5EF4-FFF2-40B4-BE49-F238E27FC236}">
                  <a16:creationId xmlns:a16="http://schemas.microsoft.com/office/drawing/2014/main" id="{0FA99FFE-9BD4-F103-28F0-222529887A9D}"/>
                </a:ext>
              </a:extLst>
            </p:cNvPr>
            <p:cNvSpPr/>
            <p:nvPr/>
          </p:nvSpPr>
          <p:spPr>
            <a:xfrm>
              <a:off x="6926115"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NEXTGEN BMI model configuration</a:t>
              </a:r>
            </a:p>
            <a:p>
              <a:pPr algn="ctr"/>
              <a:endParaRPr lang="en-US" dirty="0">
                <a:solidFill>
                  <a:schemeClr val="bg1"/>
                </a:solidFill>
              </a:endParaRPr>
            </a:p>
          </p:txBody>
        </p:sp>
        <p:sp>
          <p:nvSpPr>
            <p:cNvPr id="41" name="TextBox 40">
              <a:extLst>
                <a:ext uri="{FF2B5EF4-FFF2-40B4-BE49-F238E27FC236}">
                  <a16:creationId xmlns:a16="http://schemas.microsoft.com/office/drawing/2014/main" id="{BEECCEDA-BCC4-E90B-7F75-3DFBA8C280C3}"/>
                </a:ext>
              </a:extLst>
            </p:cNvPr>
            <p:cNvSpPr txBox="1"/>
            <p:nvPr/>
          </p:nvSpPr>
          <p:spPr>
            <a:xfrm>
              <a:off x="4870299" y="4314715"/>
              <a:ext cx="2119858" cy="954107"/>
            </a:xfrm>
            <a:prstGeom prst="rect">
              <a:avLst/>
            </a:prstGeom>
            <a:noFill/>
          </p:spPr>
          <p:txBody>
            <a:bodyPr wrap="square" rtlCol="0">
              <a:spAutoFit/>
            </a:bodyPr>
            <a:lstStyle/>
            <a:p>
              <a:r>
                <a:rPr lang="en-US" sz="1400" dirty="0"/>
                <a:t>Performs conversion between National Water Model and NextGen forcings formats</a:t>
              </a:r>
            </a:p>
          </p:txBody>
        </p:sp>
        <p:sp>
          <p:nvSpPr>
            <p:cNvPr id="43" name="TextBox 42">
              <a:extLst>
                <a:ext uri="{FF2B5EF4-FFF2-40B4-BE49-F238E27FC236}">
                  <a16:creationId xmlns:a16="http://schemas.microsoft.com/office/drawing/2014/main" id="{1CF05BE3-64D5-F0D9-B6DF-18EA60E33CB5}"/>
                </a:ext>
              </a:extLst>
            </p:cNvPr>
            <p:cNvSpPr txBox="1"/>
            <p:nvPr/>
          </p:nvSpPr>
          <p:spPr>
            <a:xfrm>
              <a:off x="6848952" y="4306169"/>
              <a:ext cx="2029301" cy="523220"/>
            </a:xfrm>
            <a:prstGeom prst="rect">
              <a:avLst/>
            </a:prstGeom>
            <a:noFill/>
          </p:spPr>
          <p:txBody>
            <a:bodyPr wrap="square" rtlCol="0">
              <a:spAutoFit/>
            </a:bodyPr>
            <a:lstStyle/>
            <a:p>
              <a:r>
                <a:rPr lang="en-US" sz="1400" dirty="0"/>
                <a:t>Required files for NextGen BMI modules</a:t>
              </a:r>
            </a:p>
          </p:txBody>
        </p:sp>
        <p:sp>
          <p:nvSpPr>
            <p:cNvPr id="53" name="TextBox 52">
              <a:extLst>
                <a:ext uri="{FF2B5EF4-FFF2-40B4-BE49-F238E27FC236}">
                  <a16:creationId xmlns:a16="http://schemas.microsoft.com/office/drawing/2014/main" id="{63DB0BE3-1E50-AD25-3FBE-790FF28B9320}"/>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54" name="TextBox 53">
              <a:extLst>
                <a:ext uri="{FF2B5EF4-FFF2-40B4-BE49-F238E27FC236}">
                  <a16:creationId xmlns:a16="http://schemas.microsoft.com/office/drawing/2014/main" id="{61EB6938-DD67-FA41-FCD5-235914C672D3}"/>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sp>
          <p:nvSpPr>
            <p:cNvPr id="55" name="TextBox 54">
              <a:extLst>
                <a:ext uri="{FF2B5EF4-FFF2-40B4-BE49-F238E27FC236}">
                  <a16:creationId xmlns:a16="http://schemas.microsoft.com/office/drawing/2014/main" id="{B6407F0D-3DAC-2A4A-4753-35F174F99FF2}"/>
                </a:ext>
              </a:extLst>
            </p:cNvPr>
            <p:cNvSpPr txBox="1"/>
            <p:nvPr/>
          </p:nvSpPr>
          <p:spPr>
            <a:xfrm>
              <a:off x="4995875" y="2758606"/>
              <a:ext cx="659861" cy="369332"/>
            </a:xfrm>
            <a:prstGeom prst="rect">
              <a:avLst/>
            </a:prstGeom>
            <a:noFill/>
          </p:spPr>
          <p:txBody>
            <a:bodyPr wrap="none" rtlCol="0">
              <a:spAutoFit/>
            </a:bodyPr>
            <a:lstStyle/>
            <a:p>
              <a:r>
                <a:rPr lang="en-US" dirty="0">
                  <a:solidFill>
                    <a:schemeClr val="bg1"/>
                  </a:solidFill>
                </a:rPr>
                <a:t>CALC</a:t>
              </a:r>
            </a:p>
          </p:txBody>
        </p:sp>
        <p:sp>
          <p:nvSpPr>
            <p:cNvPr id="56" name="TextBox 55">
              <a:extLst>
                <a:ext uri="{FF2B5EF4-FFF2-40B4-BE49-F238E27FC236}">
                  <a16:creationId xmlns:a16="http://schemas.microsoft.com/office/drawing/2014/main" id="{A7FB890C-900E-B36A-C281-27211A4A96DF}"/>
                </a:ext>
              </a:extLst>
            </p:cNvPr>
            <p:cNvSpPr txBox="1"/>
            <p:nvPr/>
          </p:nvSpPr>
          <p:spPr>
            <a:xfrm>
              <a:off x="7076858" y="2772193"/>
              <a:ext cx="659861" cy="369332"/>
            </a:xfrm>
            <a:prstGeom prst="rect">
              <a:avLst/>
            </a:prstGeom>
            <a:noFill/>
          </p:spPr>
          <p:txBody>
            <a:bodyPr wrap="none" rtlCol="0">
              <a:spAutoFit/>
            </a:bodyPr>
            <a:lstStyle/>
            <a:p>
              <a:r>
                <a:rPr lang="en-US" dirty="0">
                  <a:solidFill>
                    <a:schemeClr val="bg1"/>
                  </a:solidFill>
                </a:rPr>
                <a:t>CALC</a:t>
              </a:r>
            </a:p>
          </p:txBody>
        </p:sp>
        <p:grpSp>
          <p:nvGrpSpPr>
            <p:cNvPr id="6" name="Group 5">
              <a:extLst>
                <a:ext uri="{FF2B5EF4-FFF2-40B4-BE49-F238E27FC236}">
                  <a16:creationId xmlns:a16="http://schemas.microsoft.com/office/drawing/2014/main" id="{46C4145D-8044-3D86-E45C-0FBF7F6B2DEA}"/>
                </a:ext>
              </a:extLst>
            </p:cNvPr>
            <p:cNvGrpSpPr/>
            <p:nvPr/>
          </p:nvGrpSpPr>
          <p:grpSpPr>
            <a:xfrm>
              <a:off x="1578858" y="730065"/>
              <a:ext cx="1868541" cy="1470352"/>
              <a:chOff x="1578858" y="730065"/>
              <a:chExt cx="1868541" cy="1470352"/>
            </a:xfrm>
          </p:grpSpPr>
          <p:sp>
            <p:nvSpPr>
              <p:cNvPr id="7" name="Cube 6">
                <a:extLst>
                  <a:ext uri="{FF2B5EF4-FFF2-40B4-BE49-F238E27FC236}">
                    <a16:creationId xmlns:a16="http://schemas.microsoft.com/office/drawing/2014/main" id="{DF4FE9EF-9391-4EA3-F322-4A8413480C0C}"/>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8" name="TextBox 7">
                <a:extLst>
                  <a:ext uri="{FF2B5EF4-FFF2-40B4-BE49-F238E27FC236}">
                    <a16:creationId xmlns:a16="http://schemas.microsoft.com/office/drawing/2014/main" id="{74EFB5B0-0558-B397-057D-F4291D3D9AC9}"/>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22" name="Straight Arrow Connector 21">
              <a:extLst>
                <a:ext uri="{FF2B5EF4-FFF2-40B4-BE49-F238E27FC236}">
                  <a16:creationId xmlns:a16="http://schemas.microsoft.com/office/drawing/2014/main" id="{524AD676-DF6A-1F9E-BB38-B5F26E26D163}"/>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030BE-FDB9-03CF-F2F5-7F22F31026BD}"/>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4E655B-F10A-6E5D-908E-09100A55830B}"/>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4A8DC4-6D1B-7CCF-A5D8-10E5C91B1D72}"/>
              </a:ext>
            </a:extLst>
          </p:cNvPr>
          <p:cNvGrpSpPr/>
          <p:nvPr/>
        </p:nvGrpSpPr>
        <p:grpSpPr>
          <a:xfrm>
            <a:off x="16632" y="5958404"/>
            <a:ext cx="4166653" cy="937489"/>
            <a:chOff x="16632" y="5958404"/>
            <a:chExt cx="4166653" cy="937489"/>
          </a:xfrm>
        </p:grpSpPr>
        <p:pic>
          <p:nvPicPr>
            <p:cNvPr id="57" name="Picture 56" descr="A black background with white text&#10;&#10;Description automatically generated">
              <a:extLst>
                <a:ext uri="{FF2B5EF4-FFF2-40B4-BE49-F238E27FC236}">
                  <a16:creationId xmlns:a16="http://schemas.microsoft.com/office/drawing/2014/main" id="{70471AE2-795A-AA54-167E-786C6DFC6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58" name="Picture 2">
              <a:extLst>
                <a:ext uri="{FF2B5EF4-FFF2-40B4-BE49-F238E27FC236}">
                  <a16:creationId xmlns:a16="http://schemas.microsoft.com/office/drawing/2014/main" id="{E86AD18A-4A79-D6F6-2E8F-E39C1869B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B519C8D2-6AF6-3640-C61E-ED2592E75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CB6D216F-82D7-902E-1238-FCEE70F896DA}"/>
                </a:ext>
              </a:extLst>
            </p:cNvPr>
            <p:cNvGrpSpPr>
              <a:grpSpLocks/>
            </p:cNvGrpSpPr>
            <p:nvPr/>
          </p:nvGrpSpPr>
          <p:grpSpPr>
            <a:xfrm>
              <a:off x="670897" y="6177411"/>
              <a:ext cx="697204" cy="673523"/>
              <a:chOff x="8375671" y="59113"/>
              <a:chExt cx="984566" cy="984566"/>
            </a:xfrm>
          </p:grpSpPr>
          <p:sp>
            <p:nvSpPr>
              <p:cNvPr id="62" name="Rectangle 61">
                <a:extLst>
                  <a:ext uri="{FF2B5EF4-FFF2-40B4-BE49-F238E27FC236}">
                    <a16:creationId xmlns:a16="http://schemas.microsoft.com/office/drawing/2014/main" id="{7B996C0F-8616-B497-9BCB-BC1510CE4290}"/>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
                <a:extLst>
                  <a:ext uri="{FF2B5EF4-FFF2-40B4-BE49-F238E27FC236}">
                    <a16:creationId xmlns:a16="http://schemas.microsoft.com/office/drawing/2014/main" id="{05B55FBD-DBC1-024E-BAAC-880E18B87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61" name="Picture 8">
              <a:extLst>
                <a:ext uri="{FF2B5EF4-FFF2-40B4-BE49-F238E27FC236}">
                  <a16:creationId xmlns:a16="http://schemas.microsoft.com/office/drawing/2014/main" id="{5F96A8F9-B5E8-385D-4774-F8456F13ED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2">
            <a:extLst>
              <a:ext uri="{FF2B5EF4-FFF2-40B4-BE49-F238E27FC236}">
                <a16:creationId xmlns:a16="http://schemas.microsoft.com/office/drawing/2014/main" id="{842010B7-E649-DB45-0178-C0DCF9D1BC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2818" y="4721450"/>
            <a:ext cx="3097769" cy="151875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AA630857-F694-8059-EAB9-439EAAD3DCEB}"/>
              </a:ext>
            </a:extLst>
          </p:cNvPr>
          <p:cNvSpPr txBox="1"/>
          <p:nvPr/>
        </p:nvSpPr>
        <p:spPr>
          <a:xfrm>
            <a:off x="4852917" y="1210523"/>
            <a:ext cx="5693290" cy="369332"/>
          </a:xfrm>
          <a:prstGeom prst="rect">
            <a:avLst/>
          </a:prstGeom>
          <a:noFill/>
        </p:spPr>
        <p:txBody>
          <a:bodyPr wrap="none" rtlCol="0">
            <a:spAutoFit/>
          </a:bodyPr>
          <a:lstStyle/>
          <a:p>
            <a:r>
              <a:rPr lang="en-US" dirty="0"/>
              <a:t>Required steps to build </a:t>
            </a:r>
            <a:r>
              <a:rPr lang="en-US" sz="1600" dirty="0">
                <a:highlight>
                  <a:srgbClr val="000000"/>
                </a:highlight>
              </a:rPr>
              <a:t>ngen-run/config</a:t>
            </a:r>
            <a:r>
              <a:rPr lang="en-US" dirty="0"/>
              <a:t> and </a:t>
            </a:r>
            <a:r>
              <a:rPr lang="en-US" sz="1600" dirty="0">
                <a:highlight>
                  <a:srgbClr val="000000"/>
                </a:highlight>
              </a:rPr>
              <a:t>ngen-run/forcings</a:t>
            </a:r>
          </a:p>
        </p:txBody>
      </p:sp>
    </p:spTree>
    <p:extLst>
      <p:ext uri="{BB962C8B-B14F-4D97-AF65-F5344CB8AC3E}">
        <p14:creationId xmlns:p14="http://schemas.microsoft.com/office/powerpoint/2010/main" val="9157577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9D3F32637F014C823B8B71C6FBFD2C" ma:contentTypeVersion="0" ma:contentTypeDescription="Create a new document." ma:contentTypeScope="" ma:versionID="f0bd325ce492f85a23665c82ae8a8ce9">
  <xsd:schema xmlns:xsd="http://www.w3.org/2001/XMLSchema" xmlns:xs="http://www.w3.org/2001/XMLSchema" xmlns:p="http://schemas.microsoft.com/office/2006/metadata/properties" targetNamespace="http://schemas.microsoft.com/office/2006/metadata/properties" ma:root="true" ma:fieldsID="a71386561b0aac349a242a9cf178df9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3D70ED-777C-453B-87DE-4AADD980737D}">
  <ds:schemaRefs>
    <ds:schemaRef ds:uri="http://purl.org/dc/elements/1.1/"/>
    <ds:schemaRef ds:uri="http://schemas.microsoft.com/office/2006/metadata/properties"/>
    <ds:schemaRef ds:uri="http://purl.org/dc/terms/"/>
    <ds:schemaRef ds:uri="http://purl.org/dc/dcmitype/"/>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s>
</ds:datastoreItem>
</file>

<file path=customXml/itemProps2.xml><?xml version="1.0" encoding="utf-8"?>
<ds:datastoreItem xmlns:ds="http://schemas.openxmlformats.org/officeDocument/2006/customXml" ds:itemID="{A6BF93E6-5096-44EA-B57F-E81CFA69D073}">
  <ds:schemaRefs>
    <ds:schemaRef ds:uri="http://schemas.microsoft.com/sharepoint/v3/contenttype/forms"/>
  </ds:schemaRefs>
</ds:datastoreItem>
</file>

<file path=customXml/itemProps3.xml><?xml version="1.0" encoding="utf-8"?>
<ds:datastoreItem xmlns:ds="http://schemas.openxmlformats.org/officeDocument/2006/customXml" ds:itemID="{DC7CD7FE-17D3-4425-9970-D07EF99B94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53940</TotalTime>
  <Words>2137</Words>
  <Application>Microsoft Office PowerPoint</Application>
  <PresentationFormat>Widescreen</PresentationFormat>
  <Paragraphs>350</Paragraphs>
  <Slides>29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Celestial</vt:lpstr>
      <vt:lpstr>NextGen Simulation Development Tools: ngen-datastream</vt:lpstr>
      <vt:lpstr>PowerPoint Presentation</vt:lpstr>
      <vt:lpstr>motivation</vt:lpstr>
      <vt:lpstr>Development 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customize nextgen simulation resources in aws</vt:lpstr>
      <vt:lpstr>Terraform</vt:lpstr>
      <vt:lpstr>Research datastream in aws cloud</vt:lpstr>
      <vt:lpstr>usage</vt:lpstr>
      <vt:lpstr>options</vt:lpstr>
      <vt:lpstr>workshop</vt:lpstr>
      <vt:lpstr>Take-aways</vt:lpstr>
      <vt:lpstr>Future work</vt:lpstr>
      <vt:lpstr>Terms</vt:lpstr>
      <vt:lpstr>Acronyms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generation national water model in a box (NGIAB)   conceptual model</dc:title>
  <dc:creator>Jordan Laser</dc:creator>
  <cp:lastModifiedBy>Jordan Laser</cp:lastModifiedBy>
  <cp:revision>72</cp:revision>
  <dcterms:created xsi:type="dcterms:W3CDTF">2023-11-08T16:31:12Z</dcterms:created>
  <dcterms:modified xsi:type="dcterms:W3CDTF">2024-06-10T16:13:46Z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0x0101000C9D3F32637F014C823B8B71C6FBFD2C</vt:lpwstr>
  </property>
</Properties>
</file>